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4" r:id="rId1"/>
  </p:sldMasterIdLst>
  <p:notesMasterIdLst>
    <p:notesMasterId r:id="rId28"/>
  </p:notesMasterIdLst>
  <p:handoutMasterIdLst>
    <p:handoutMasterId r:id="rId29"/>
  </p:handoutMasterIdLst>
  <p:sldIdLst>
    <p:sldId id="857" r:id="rId2"/>
    <p:sldId id="859" r:id="rId3"/>
    <p:sldId id="899" r:id="rId4"/>
    <p:sldId id="879" r:id="rId5"/>
    <p:sldId id="880" r:id="rId6"/>
    <p:sldId id="881" r:id="rId7"/>
    <p:sldId id="883" r:id="rId8"/>
    <p:sldId id="884" r:id="rId9"/>
    <p:sldId id="889" r:id="rId10"/>
    <p:sldId id="890" r:id="rId11"/>
    <p:sldId id="886" r:id="rId12"/>
    <p:sldId id="896" r:id="rId13"/>
    <p:sldId id="897" r:id="rId14"/>
    <p:sldId id="898" r:id="rId15"/>
    <p:sldId id="887" r:id="rId16"/>
    <p:sldId id="888" r:id="rId17"/>
    <p:sldId id="891" r:id="rId18"/>
    <p:sldId id="900" r:id="rId19"/>
    <p:sldId id="901" r:id="rId20"/>
    <p:sldId id="902" r:id="rId21"/>
    <p:sldId id="892" r:id="rId22"/>
    <p:sldId id="894" r:id="rId23"/>
    <p:sldId id="893" r:id="rId24"/>
    <p:sldId id="903" r:id="rId25"/>
    <p:sldId id="895" r:id="rId26"/>
    <p:sldId id="850" r:id="rId27"/>
  </p:sldIdLst>
  <p:sldSz cx="12190413" cy="6858000"/>
  <p:notesSz cx="6858000" cy="91440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E5BEB5-852F-4A11-8572-ECD34F4B8A5A}">
          <p14:sldIdLst>
            <p14:sldId id="857"/>
            <p14:sldId id="859"/>
            <p14:sldId id="899"/>
            <p14:sldId id="879"/>
            <p14:sldId id="880"/>
            <p14:sldId id="881"/>
            <p14:sldId id="883"/>
            <p14:sldId id="884"/>
            <p14:sldId id="889"/>
            <p14:sldId id="890"/>
          </p14:sldIdLst>
        </p14:section>
        <p14:section name="Abschnitt ohne Titel" id="{84A4D568-6E69-41FE-991A-431E7027AD65}">
          <p14:sldIdLst>
            <p14:sldId id="886"/>
            <p14:sldId id="896"/>
            <p14:sldId id="897"/>
            <p14:sldId id="898"/>
            <p14:sldId id="887"/>
            <p14:sldId id="888"/>
            <p14:sldId id="891"/>
            <p14:sldId id="900"/>
            <p14:sldId id="901"/>
            <p14:sldId id="902"/>
            <p14:sldId id="892"/>
            <p14:sldId id="894"/>
            <p14:sldId id="893"/>
            <p14:sldId id="903"/>
            <p14:sldId id="895"/>
            <p14:sldId id="850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kson, Heide" initials="EH" lastIdx="28" clrIdx="0"/>
  <p:cmAuthor id="2" name="Roth, Markus" initials="RM" lastIdx="1" clrIdx="1"/>
  <p:cmAuthor id="3" name="Felix Maucher" initials="FM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FFCC"/>
    <a:srgbClr val="000003"/>
    <a:srgbClr val="2F2F2F"/>
    <a:srgbClr val="85669E"/>
    <a:srgbClr val="56A0C7"/>
    <a:srgbClr val="64C8DC"/>
    <a:srgbClr val="ABCBD1"/>
    <a:srgbClr val="6B669E"/>
    <a:srgbClr val="C23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196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-726" y="-102"/>
      </p:cViewPr>
      <p:guideLst>
        <p:guide orient="horz" pos="953"/>
        <p:guide pos="347"/>
      </p:guideLst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102564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06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432000"/>
            <a:ext cx="6138000" cy="3454424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>
            <a:extLst>
              <a:ext uri="{FF2B5EF4-FFF2-40B4-BE49-F238E27FC236}">
                <a16:creationId xmlns="" xmlns:a16="http://schemas.microsoft.com/office/drawing/2014/main" id="{F1DDC53C-337C-4338-9105-B211AB3B3414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40406" y="0"/>
            <a:ext cx="11109600" cy="49989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="" xmlns:a16="http://schemas.microsoft.com/office/drawing/2014/main" id="{DE959432-4A3B-44F5-B06C-51BAC3F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406" y="3198900"/>
            <a:ext cx="11109600" cy="1800000"/>
          </a:xfrm>
          <a:gradFill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0000"/>
                </a:schemeClr>
              </a:gs>
            </a:gsLst>
            <a:lin ang="5400000" scaled="1"/>
          </a:gradFill>
        </p:spPr>
        <p:txBody>
          <a:bodyPr lIns="432000" bIns="540000" anchor="b"/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Untertitel">
            <a:extLst>
              <a:ext uri="{FF2B5EF4-FFF2-40B4-BE49-F238E27FC236}">
                <a16:creationId xmlns="" xmlns:a16="http://schemas.microsoft.com/office/drawing/2014/main" id="{9CB4EA23-2F24-484C-9A7D-2FF16ABAA2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406" y="4494900"/>
            <a:ext cx="11109600" cy="504000"/>
          </a:xfrm>
        </p:spPr>
        <p:txBody>
          <a:bodyPr lIns="432000"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19FFE039-F7A1-4A03-BCAD-6D451EE17BE2}"/>
              </a:ext>
            </a:extLst>
          </p:cNvPr>
          <p:cNvSpPr/>
          <p:nvPr userDrawn="1"/>
        </p:nvSpPr>
        <p:spPr>
          <a:xfrm>
            <a:off x="540406" y="4998900"/>
            <a:ext cx="11109600" cy="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2" name="Rechteck 1"/>
          <p:cNvSpPr/>
          <p:nvPr userDrawn="1"/>
        </p:nvSpPr>
        <p:spPr>
          <a:xfrm>
            <a:off x="356134" y="6251754"/>
            <a:ext cx="11396595" cy="4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endParaRPr lang="de-DE" dirty="0" smtClean="0"/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08" y="5957791"/>
            <a:ext cx="1730963" cy="2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>
            <a:extLst>
              <a:ext uri="{FF2B5EF4-FFF2-40B4-BE49-F238E27FC236}">
                <a16:creationId xmlns:a16="http://schemas.microsoft.com/office/drawing/2014/main" xmlns="" id="{93B92717-D1AA-4C3D-84C9-5430BD3B6C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1" y="0"/>
            <a:ext cx="12190412" cy="58102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 lang="de-DE" dirty="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4AE068A-2585-4B23-8BAD-17234D811B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6131207" y="2296751"/>
            <a:ext cx="6059206" cy="1721212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728000" tIns="216000" rIns="540000" bIns="216000" anchor="ctr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>
          <a:xfrm>
            <a:off x="6131207" y="2296751"/>
            <a:ext cx="1386000" cy="1771650"/>
          </a:xfrm>
        </p:spPr>
        <p:txBody>
          <a:bodyPr anchor="ctr"/>
          <a:lstStyle>
            <a:lvl1pPr marL="0" indent="0" algn="ctr">
              <a:buFontTx/>
              <a:buNone/>
              <a:defRPr sz="5400" b="1">
                <a:solidFill>
                  <a:srgbClr val="C00000"/>
                </a:solidFill>
                <a:latin typeface="Arial Narrow" panose="020B0606020202030204" pitchFamily="34" charset="0"/>
              </a:defRPr>
            </a:lvl1pPr>
            <a:lvl2pPr marL="450000" indent="0">
              <a:buFontTx/>
              <a:buNone/>
              <a:defRPr sz="5400" b="1">
                <a:solidFill>
                  <a:srgbClr val="C00000"/>
                </a:solidFill>
                <a:latin typeface="Arial Narrow" panose="020B0606020202030204" pitchFamily="34" charset="0"/>
              </a:defRPr>
            </a:lvl2pPr>
            <a:lvl3pPr marL="810000" indent="0">
              <a:buFontTx/>
              <a:buNone/>
              <a:defRPr sz="5400" b="1">
                <a:solidFill>
                  <a:srgbClr val="C00000"/>
                </a:solidFill>
                <a:latin typeface="Arial Narrow" panose="020B0606020202030204" pitchFamily="34" charset="0"/>
              </a:defRPr>
            </a:lvl3pPr>
            <a:lvl4pPr marL="1170000" indent="0">
              <a:buFontTx/>
              <a:buNone/>
              <a:defRPr sz="5400" b="1">
                <a:solidFill>
                  <a:srgbClr val="C00000"/>
                </a:solidFill>
                <a:latin typeface="Arial Narrow" panose="020B0606020202030204" pitchFamily="34" charset="0"/>
              </a:defRPr>
            </a:lvl4pPr>
            <a:lvl5pPr marL="1530000" indent="0">
              <a:buFontTx/>
              <a:buNone/>
              <a:defRPr sz="5400" b="1">
                <a:solidFill>
                  <a:srgbClr val="C00000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8" name="Gerader Verbinder 28">
            <a:extLst>
              <a:ext uri="{FF2B5EF4-FFF2-40B4-BE49-F238E27FC236}">
                <a16:creationId xmlns:a16="http://schemas.microsoft.com/office/drawing/2014/main" xmlns="" id="{51AD63A0-05C3-4011-9AE9-12DE4D61210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517207" y="2438617"/>
            <a:ext cx="0" cy="1437480"/>
          </a:xfrm>
          <a:prstGeom prst="line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3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7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93B92717-D1AA-4C3D-84C9-5430BD3B6C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1337" y="2296750"/>
            <a:ext cx="5517869" cy="351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5" name="Bildplatzhalter 6">
            <a:extLst>
              <a:ext uri="{FF2B5EF4-FFF2-40B4-BE49-F238E27FC236}">
                <a16:creationId xmlns="" xmlns:a16="http://schemas.microsoft.com/office/drawing/2014/main" id="{99EFDA99-6404-4407-A3C2-30A9A3DF0D9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541337" y="504000"/>
            <a:ext cx="2723196" cy="17207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6" name="Bildplatzhalter 6">
            <a:extLst>
              <a:ext uri="{FF2B5EF4-FFF2-40B4-BE49-F238E27FC236}">
                <a16:creationId xmlns="" xmlns:a16="http://schemas.microsoft.com/office/drawing/2014/main" id="{0010B106-E5F4-4566-A905-8B0422E0E7EB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131206" y="504000"/>
            <a:ext cx="5514694" cy="17207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0" name="Bildplatzhalter 6">
            <a:extLst>
              <a:ext uri="{FF2B5EF4-FFF2-40B4-BE49-F238E27FC236}">
                <a16:creationId xmlns="" xmlns:a16="http://schemas.microsoft.com/office/drawing/2014/main" id="{277CD6E6-1757-4E30-8211-7ECEC2FBDA6C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6131206" y="4089500"/>
            <a:ext cx="2723196" cy="17207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1" name="Bildplatzhalter 6">
            <a:extLst>
              <a:ext uri="{FF2B5EF4-FFF2-40B4-BE49-F238E27FC236}">
                <a16:creationId xmlns="" xmlns:a16="http://schemas.microsoft.com/office/drawing/2014/main" id="{E6C90150-3226-4266-A65E-3C1B28768126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8926402" y="4089500"/>
            <a:ext cx="2723196" cy="17207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7" name="Bildplatzhalter 6">
            <a:extLst>
              <a:ext uri="{FF2B5EF4-FFF2-40B4-BE49-F238E27FC236}">
                <a16:creationId xmlns="" xmlns:a16="http://schemas.microsoft.com/office/drawing/2014/main" id="{D4DC4D98-F24C-4D31-A006-D5A57FA50C3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3336271" y="504000"/>
            <a:ext cx="2723196" cy="172075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6131207" y="2296751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feld 12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2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8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6132802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8927998" y="40895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503950"/>
            <a:ext cx="55152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5039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93B92717-D1AA-4C3D-84C9-5430BD3B6C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1337" y="2296750"/>
            <a:ext cx="5517869" cy="351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 lang="de-DE" dirty="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6131207" y="2296751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6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6132802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8927998" y="40895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2296750"/>
            <a:ext cx="55152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5039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93B92717-D1AA-4C3D-84C9-5430BD3B6C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1337" y="2296750"/>
            <a:ext cx="5517869" cy="351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 lang="de-DE" dirty="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6131207" y="504000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503949"/>
            <a:ext cx="5515200" cy="3514013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5039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93B92717-D1AA-4C3D-84C9-5430BD3B6C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1337" y="2296750"/>
            <a:ext cx="5517869" cy="351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 lang="de-DE" dirty="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6131207" y="4089038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60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6132802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8927998" y="40895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2296750"/>
            <a:ext cx="55152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5039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41337" y="2296750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30"/>
          </p:nvPr>
        </p:nvSpPr>
        <p:spPr>
          <a:xfrm>
            <a:off x="333786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31"/>
          </p:nvPr>
        </p:nvSpPr>
        <p:spPr>
          <a:xfrm>
            <a:off x="54133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32"/>
          </p:nvPr>
        </p:nvSpPr>
        <p:spPr>
          <a:xfrm>
            <a:off x="6132802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33"/>
          </p:nvPr>
        </p:nvSpPr>
        <p:spPr>
          <a:xfrm>
            <a:off x="8927998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328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2296750"/>
            <a:ext cx="5515200" cy="35135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5039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41337" y="2296750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30"/>
          </p:nvPr>
        </p:nvSpPr>
        <p:spPr>
          <a:xfrm>
            <a:off x="333786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31"/>
          </p:nvPr>
        </p:nvSpPr>
        <p:spPr>
          <a:xfrm>
            <a:off x="54133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32"/>
          </p:nvPr>
        </p:nvSpPr>
        <p:spPr>
          <a:xfrm>
            <a:off x="6132802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33"/>
          </p:nvPr>
        </p:nvSpPr>
        <p:spPr>
          <a:xfrm>
            <a:off x="8927998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00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ld &amp;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6131206" y="2296750"/>
            <a:ext cx="5515200" cy="35135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26"/>
          </p:nvPr>
        </p:nvSpPr>
        <p:spPr>
          <a:xfrm>
            <a:off x="3337867" y="22967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25"/>
          </p:nvPr>
        </p:nvSpPr>
        <p:spPr>
          <a:xfrm>
            <a:off x="541337" y="22967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D4AE068A-2585-4B23-8BAD-17234D811B43}"/>
              </a:ext>
            </a:extLst>
          </p:cNvPr>
          <p:cNvSpPr>
            <a:spLocks noGrp="1" noChangeAspect="1"/>
          </p:cNvSpPr>
          <p:nvPr>
            <p:ph type="body" sz="quarter" idx="24"/>
          </p:nvPr>
        </p:nvSpPr>
        <p:spPr>
          <a:xfrm>
            <a:off x="541337" y="504000"/>
            <a:ext cx="5514694" cy="1721212"/>
          </a:xfrm>
          <a:solidFill>
            <a:schemeClr val="accent1"/>
          </a:solidFill>
        </p:spPr>
        <p:txBody>
          <a:bodyPr lIns="540000" tIns="216000" rIns="216000" bIns="216000"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feld 16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6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DD38607C-2523-4FE4-8108-214404DE5D14}"/>
              </a:ext>
            </a:extLst>
          </p:cNvPr>
          <p:cNvSpPr>
            <a:spLocks noGrp="1" noChangeAspect="1"/>
          </p:cNvSpPr>
          <p:nvPr>
            <p:ph sz="quarter" idx="30"/>
          </p:nvPr>
        </p:nvSpPr>
        <p:spPr>
          <a:xfrm>
            <a:off x="333786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="" xmlns:a16="http://schemas.microsoft.com/office/drawing/2014/main" id="{E6ED9B88-B164-4C04-A5BC-E3959B162ADD}"/>
              </a:ext>
            </a:extLst>
          </p:cNvPr>
          <p:cNvSpPr>
            <a:spLocks noGrp="1" noChangeAspect="1"/>
          </p:cNvSpPr>
          <p:nvPr>
            <p:ph sz="quarter" idx="31"/>
          </p:nvPr>
        </p:nvSpPr>
        <p:spPr>
          <a:xfrm>
            <a:off x="541337" y="408945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="" xmlns:a16="http://schemas.microsoft.com/office/drawing/2014/main" id="{2FA0EC2F-56A5-443F-A1DF-DA268BF8300A}"/>
              </a:ext>
            </a:extLst>
          </p:cNvPr>
          <p:cNvSpPr>
            <a:spLocks noGrp="1" noChangeAspect="1"/>
          </p:cNvSpPr>
          <p:nvPr>
            <p:ph sz="quarter" idx="32"/>
          </p:nvPr>
        </p:nvSpPr>
        <p:spPr>
          <a:xfrm>
            <a:off x="6132802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="" xmlns:a16="http://schemas.microsoft.com/office/drawing/2014/main" id="{0DC5FA5B-8CE8-47FE-A684-489644D01BA9}"/>
              </a:ext>
            </a:extLst>
          </p:cNvPr>
          <p:cNvSpPr>
            <a:spLocks noGrp="1" noChangeAspect="1"/>
          </p:cNvSpPr>
          <p:nvPr>
            <p:ph sz="quarter" idx="33"/>
          </p:nvPr>
        </p:nvSpPr>
        <p:spPr>
          <a:xfrm>
            <a:off x="8927998" y="504000"/>
            <a:ext cx="27216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862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00" y="432000"/>
            <a:ext cx="3416400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080000"/>
            <a:ext cx="34164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9C589E-D39D-484A-8016-F226BFF4C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1512000"/>
            <a:ext cx="3416400" cy="4298400"/>
          </a:xfrm>
        </p:spPr>
        <p:txBody>
          <a:bodyPr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4386599" y="525136"/>
            <a:ext cx="3595450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8063150" y="524986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8063150" y="3212461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64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8079318" y="432000"/>
            <a:ext cx="3416400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079318" y="1080000"/>
            <a:ext cx="34164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9C589E-D39D-484A-8016-F226BFF4C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9318" y="1512000"/>
            <a:ext cx="3416400" cy="4298400"/>
          </a:xfrm>
        </p:spPr>
        <p:txBody>
          <a:bodyPr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521963" y="525136"/>
            <a:ext cx="3595450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4198514" y="524986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4198514" y="3212461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218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56133" y="6251754"/>
            <a:ext cx="11369701" cy="4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endParaRPr lang="de-DE" dirty="0" smtClean="0"/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xmlns="" id="{DE959432-4A3B-44F5-B06C-51BAC3F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406" y="3083400"/>
            <a:ext cx="11109600" cy="1800000"/>
          </a:xfrm>
          <a:noFill/>
        </p:spPr>
        <p:txBody>
          <a:bodyPr lIns="432000" bIns="540000" anchor="b"/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Untertitel">
            <a:extLst>
              <a:ext uri="{FF2B5EF4-FFF2-40B4-BE49-F238E27FC236}">
                <a16:creationId xmlns:a16="http://schemas.microsoft.com/office/drawing/2014/main" xmlns="" id="{9CB4EA23-2F24-484C-9A7D-2FF16ABAA2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406" y="4379400"/>
            <a:ext cx="11109600" cy="504000"/>
          </a:xfrm>
        </p:spPr>
        <p:txBody>
          <a:bodyPr lIns="432000"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19FFE039-F7A1-4A03-BCAD-6D451EE17BE2}"/>
              </a:ext>
            </a:extLst>
          </p:cNvPr>
          <p:cNvSpPr/>
          <p:nvPr userDrawn="1"/>
        </p:nvSpPr>
        <p:spPr>
          <a:xfrm>
            <a:off x="540406" y="4998900"/>
            <a:ext cx="11109600" cy="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Rechteck 6"/>
          <p:cNvSpPr/>
          <p:nvPr userDrawn="1"/>
        </p:nvSpPr>
        <p:spPr>
          <a:xfrm>
            <a:off x="356135" y="6266046"/>
            <a:ext cx="798897" cy="4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1000"/>
              </a:spcAft>
            </a:pPr>
            <a:endParaRPr lang="de-DE" dirty="0" smtClean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08" y="5957791"/>
            <a:ext cx="1730963" cy="2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4386599" y="432000"/>
            <a:ext cx="3416400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386599" y="1080000"/>
            <a:ext cx="34164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9C589E-D39D-484A-8016-F226BFF4C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599" y="1512000"/>
            <a:ext cx="3416400" cy="4298400"/>
          </a:xfrm>
        </p:spPr>
        <p:txBody>
          <a:bodyPr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521963" y="525136"/>
            <a:ext cx="3595450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8"/>
          </p:nvPr>
        </p:nvSpPr>
        <p:spPr>
          <a:xfrm>
            <a:off x="8063150" y="524986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9"/>
          </p:nvPr>
        </p:nvSpPr>
        <p:spPr>
          <a:xfrm>
            <a:off x="8063150" y="3212461"/>
            <a:ext cx="3595450" cy="2597939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6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00" y="432000"/>
            <a:ext cx="3416400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080000"/>
            <a:ext cx="34164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9C589E-D39D-484A-8016-F226BFF4C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1512000"/>
            <a:ext cx="3416400" cy="4298400"/>
          </a:xfrm>
        </p:spPr>
        <p:txBody>
          <a:bodyPr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4386598" y="525136"/>
            <a:ext cx="7272001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47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8263094" y="432000"/>
            <a:ext cx="3416400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263094" y="1080000"/>
            <a:ext cx="34164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9C589E-D39D-484A-8016-F226BFF4C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3094" y="1512000"/>
            <a:ext cx="3416400" cy="4298400"/>
          </a:xfrm>
        </p:spPr>
        <p:txBody>
          <a:bodyPr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576598" y="525136"/>
            <a:ext cx="7272001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86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&amp; 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4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BD413AE1-9A57-49B0-8F63-EA53EA10B093}"/>
              </a:ext>
            </a:extLst>
          </p:cNvPr>
          <p:cNvSpPr>
            <a:spLocks noGrp="1" noChangeAspect="1"/>
          </p:cNvSpPr>
          <p:nvPr>
            <p:ph sz="quarter" idx="27"/>
          </p:nvPr>
        </p:nvSpPr>
        <p:spPr>
          <a:xfrm>
            <a:off x="528918" y="525136"/>
            <a:ext cx="11129681" cy="5285264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>
              <a:defRPr lang="de-DE" sz="1200" smtClean="0">
                <a:solidFill>
                  <a:schemeClr val="accent2"/>
                </a:solidFill>
              </a:defRPr>
            </a:lvl1pPr>
            <a:lvl2pPr>
              <a:defRPr lang="de-DE" sz="1200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17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Tex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6">
            <a:extLst>
              <a:ext uri="{FF2B5EF4-FFF2-40B4-BE49-F238E27FC236}">
                <a16:creationId xmlns="" xmlns:a16="http://schemas.microsoft.com/office/drawing/2014/main" id="{2272B65C-FC48-48ED-B366-E28993F48971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234510" y="-1"/>
            <a:ext cx="4388400" cy="6858001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" name="Titel 4">
            <a:extLst>
              <a:ext uri="{FF2B5EF4-FFF2-40B4-BE49-F238E27FC236}">
                <a16:creationId xmlns="" xmlns:a16="http://schemas.microsoft.com/office/drawing/2014/main" id="{A403C767-612B-439E-BFC8-A5BC1BE7E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16275"/>
            <a:ext cx="2340000" cy="1080000"/>
          </a:xfrm>
        </p:spPr>
        <p:txBody>
          <a:bodyPr bIns="72000" anchor="b" anchorCtr="0"/>
          <a:lstStyle/>
          <a:p>
            <a:r>
              <a:rPr lang="de-DE" dirty="0"/>
              <a:t>Dies ist ein </a:t>
            </a:r>
            <a:br>
              <a:rPr lang="de-DE" dirty="0"/>
            </a:br>
            <a:r>
              <a:rPr lang="de-DE" dirty="0"/>
              <a:t>Platzhalter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F53F4BB6-0CE6-408B-9EDE-9040DDBBB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3496274"/>
            <a:ext cx="2340000" cy="2313975"/>
          </a:xfrm>
        </p:spPr>
        <p:txBody>
          <a:bodyPr/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="" xmlns:a16="http://schemas.microsoft.com/office/drawing/2014/main" id="{0C786660-6848-4C1E-9F65-C8671B0F50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200" y="1512001"/>
            <a:ext cx="34164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</p:spTree>
    <p:extLst>
      <p:ext uri="{BB962C8B-B14F-4D97-AF65-F5344CB8AC3E}">
        <p14:creationId xmlns:p14="http://schemas.microsoft.com/office/powerpoint/2010/main" val="149029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="" xmlns:a16="http://schemas.microsoft.com/office/drawing/2014/main" id="{47D50B80-779D-4679-8CA0-E64A76A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Untertitel">
            <a:extLst>
              <a:ext uri="{FF2B5EF4-FFF2-40B4-BE49-F238E27FC236}">
                <a16:creationId xmlns="" xmlns:a16="http://schemas.microsoft.com/office/drawing/2014/main" id="{E5BDAC0B-69DE-4AC6-A58B-BC048114C8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cxnSp>
        <p:nvCxnSpPr>
          <p:cNvPr id="6" name="Gerader Verbinder 27">
            <a:extLst>
              <a:ext uri="{FF2B5EF4-FFF2-40B4-BE49-F238E27FC236}">
                <a16:creationId xmlns="" xmlns:a16="http://schemas.microsoft.com/office/drawing/2014/main" id="{2324ED39-53B3-401A-BC37-9067853ECEE4}"/>
              </a:ext>
            </a:extLst>
          </p:cNvPr>
          <p:cNvCxnSpPr>
            <a:cxnSpLocks/>
          </p:cNvCxnSpPr>
          <p:nvPr/>
        </p:nvCxnSpPr>
        <p:spPr bwMode="gray">
          <a:xfrm flipV="1">
            <a:off x="6094800" y="3676375"/>
            <a:ext cx="0" cy="59400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36">
            <a:extLst>
              <a:ext uri="{FF2B5EF4-FFF2-40B4-BE49-F238E27FC236}">
                <a16:creationId xmlns="" xmlns:a16="http://schemas.microsoft.com/office/drawing/2014/main" id="{2022A2F9-851D-432C-9624-DA3C86F2D2B0}"/>
              </a:ext>
            </a:extLst>
          </p:cNvPr>
          <p:cNvCxnSpPr>
            <a:cxnSpLocks/>
          </p:cNvCxnSpPr>
          <p:nvPr/>
        </p:nvCxnSpPr>
        <p:spPr bwMode="gray">
          <a:xfrm flipV="1">
            <a:off x="8442000" y="3383275"/>
            <a:ext cx="0" cy="59400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238">
            <a:extLst>
              <a:ext uri="{FF2B5EF4-FFF2-40B4-BE49-F238E27FC236}">
                <a16:creationId xmlns="" xmlns:a16="http://schemas.microsoft.com/office/drawing/2014/main" id="{17EA4FBA-083E-403B-BA33-5D5C0266690F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1496650" y="3676375"/>
            <a:ext cx="0" cy="59400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241">
            <a:extLst>
              <a:ext uri="{FF2B5EF4-FFF2-40B4-BE49-F238E27FC236}">
                <a16:creationId xmlns="" xmlns:a16="http://schemas.microsoft.com/office/drawing/2014/main" id="{0C9EE000-4ECB-4BDA-AEE3-190943D07D01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89200" y="3676375"/>
            <a:ext cx="0" cy="59400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r Verbinder 244">
            <a:extLst>
              <a:ext uri="{FF2B5EF4-FFF2-40B4-BE49-F238E27FC236}">
                <a16:creationId xmlns="" xmlns:a16="http://schemas.microsoft.com/office/drawing/2014/main" id="{AB1774DB-1ACA-4D0D-885E-712943B73E71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3747600" y="3383275"/>
            <a:ext cx="0" cy="59400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feld 81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sp>
        <p:nvSpPr>
          <p:cNvPr id="84" name="Textplatzhalter 8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50863" y="4484825"/>
            <a:ext cx="1912937" cy="337452"/>
          </a:xfrm>
        </p:spPr>
        <p:txBody>
          <a:bodyPr/>
          <a:lstStyle>
            <a:lvl1pPr marL="0" indent="0" algn="ctr">
              <a:buFontTx/>
              <a:buNone/>
              <a:defRPr sz="1200" b="1" baseline="0"/>
            </a:lvl1pPr>
            <a:lvl2pPr marL="450000" indent="0" algn="ctr">
              <a:buFontTx/>
              <a:buNone/>
              <a:defRPr sz="1400"/>
            </a:lvl2pPr>
            <a:lvl3pPr marL="810000" indent="0" algn="ctr">
              <a:buFontTx/>
              <a:buNone/>
              <a:defRPr sz="1400"/>
            </a:lvl3pPr>
            <a:lvl4pPr marL="1170000" indent="0" algn="ctr">
              <a:buFontTx/>
              <a:buNone/>
              <a:defRPr sz="1400"/>
            </a:lvl4pPr>
            <a:lvl5pPr marL="1530000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Das ist ein Platzhalter.</a:t>
            </a:r>
          </a:p>
        </p:txBody>
      </p:sp>
      <p:sp>
        <p:nvSpPr>
          <p:cNvPr id="87" name="Textplatzhalter 8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0863" y="4822277"/>
            <a:ext cx="1912937" cy="582613"/>
          </a:xfrm>
        </p:spPr>
        <p:txBody>
          <a:bodyPr/>
          <a:lstStyle>
            <a:lvl1pPr marL="0" indent="0" algn="ctr">
              <a:buNone/>
              <a:defRPr sz="1200" baseline="0"/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de-DE" dirty="0" smtClean="0"/>
              <a:t>Geben Sie hier Ihren</a:t>
            </a:r>
            <a:br>
              <a:rPr lang="de-DE" dirty="0" smtClean="0"/>
            </a:br>
            <a:r>
              <a:rPr lang="de-DE" dirty="0" smtClean="0"/>
              <a:t>eigenen Text ein.</a:t>
            </a:r>
            <a:endParaRPr lang="de-DE" dirty="0"/>
          </a:p>
        </p:txBody>
      </p:sp>
      <p:sp>
        <p:nvSpPr>
          <p:cNvPr id="88" name="Textplatzhalter 83"/>
          <p:cNvSpPr>
            <a:spLocks noGrp="1"/>
          </p:cNvSpPr>
          <p:nvPr>
            <p:ph type="body" sz="quarter" idx="21" hasCustomPrompt="1"/>
          </p:nvPr>
        </p:nvSpPr>
        <p:spPr>
          <a:xfrm>
            <a:off x="5173300" y="4484825"/>
            <a:ext cx="1912937" cy="337452"/>
          </a:xfrm>
        </p:spPr>
        <p:txBody>
          <a:bodyPr/>
          <a:lstStyle>
            <a:lvl1pPr marL="0" indent="0" algn="ctr">
              <a:buFontTx/>
              <a:buNone/>
              <a:defRPr sz="1200" b="1" baseline="0"/>
            </a:lvl1pPr>
            <a:lvl2pPr marL="450000" indent="0" algn="ctr">
              <a:buFontTx/>
              <a:buNone/>
              <a:defRPr sz="1400"/>
            </a:lvl2pPr>
            <a:lvl3pPr marL="810000" indent="0" algn="ctr">
              <a:buFontTx/>
              <a:buNone/>
              <a:defRPr sz="1400"/>
            </a:lvl3pPr>
            <a:lvl4pPr marL="1170000" indent="0" algn="ctr">
              <a:buFontTx/>
              <a:buNone/>
              <a:defRPr sz="1400"/>
            </a:lvl4pPr>
            <a:lvl5pPr marL="1530000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Das ist ein Platzhalter.</a:t>
            </a:r>
          </a:p>
        </p:txBody>
      </p:sp>
      <p:sp>
        <p:nvSpPr>
          <p:cNvPr id="89" name="Textplatzhalter 85"/>
          <p:cNvSpPr>
            <a:spLocks noGrp="1"/>
          </p:cNvSpPr>
          <p:nvPr>
            <p:ph type="body" sz="quarter" idx="22" hasCustomPrompt="1"/>
          </p:nvPr>
        </p:nvSpPr>
        <p:spPr>
          <a:xfrm>
            <a:off x="5173300" y="4822277"/>
            <a:ext cx="1912937" cy="582613"/>
          </a:xfrm>
        </p:spPr>
        <p:txBody>
          <a:bodyPr/>
          <a:lstStyle>
            <a:lvl1pPr marL="0" indent="0" algn="ctr">
              <a:buNone/>
              <a:defRPr sz="1200" baseline="0"/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de-DE" dirty="0" smtClean="0"/>
              <a:t>Geben Sie hier Ihren</a:t>
            </a:r>
            <a:br>
              <a:rPr lang="de-DE" dirty="0" smtClean="0"/>
            </a:br>
            <a:r>
              <a:rPr lang="de-DE" dirty="0" smtClean="0"/>
              <a:t>eigenen Text ein.</a:t>
            </a:r>
            <a:endParaRPr lang="de-DE" dirty="0"/>
          </a:p>
        </p:txBody>
      </p:sp>
      <p:sp>
        <p:nvSpPr>
          <p:cNvPr id="90" name="Textplatzhalter 83"/>
          <p:cNvSpPr>
            <a:spLocks noGrp="1"/>
          </p:cNvSpPr>
          <p:nvPr>
            <p:ph type="body" sz="quarter" idx="23" hasCustomPrompt="1"/>
          </p:nvPr>
        </p:nvSpPr>
        <p:spPr>
          <a:xfrm>
            <a:off x="9830200" y="4492850"/>
            <a:ext cx="1912937" cy="337452"/>
          </a:xfrm>
        </p:spPr>
        <p:txBody>
          <a:bodyPr/>
          <a:lstStyle>
            <a:lvl1pPr marL="0" indent="0" algn="ctr">
              <a:buFontTx/>
              <a:buNone/>
              <a:defRPr sz="1200" b="1" baseline="0"/>
            </a:lvl1pPr>
            <a:lvl2pPr marL="450000" indent="0" algn="ctr">
              <a:buFontTx/>
              <a:buNone/>
              <a:defRPr sz="1400"/>
            </a:lvl2pPr>
            <a:lvl3pPr marL="810000" indent="0" algn="ctr">
              <a:buFontTx/>
              <a:buNone/>
              <a:defRPr sz="1400"/>
            </a:lvl3pPr>
            <a:lvl4pPr marL="1170000" indent="0" algn="ctr">
              <a:buFontTx/>
              <a:buNone/>
              <a:defRPr sz="1400"/>
            </a:lvl4pPr>
            <a:lvl5pPr marL="1530000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Das ist ein Platzhalter.</a:t>
            </a:r>
          </a:p>
        </p:txBody>
      </p:sp>
      <p:sp>
        <p:nvSpPr>
          <p:cNvPr id="91" name="Textplatzhalter 85"/>
          <p:cNvSpPr>
            <a:spLocks noGrp="1"/>
          </p:cNvSpPr>
          <p:nvPr>
            <p:ph type="body" sz="quarter" idx="24" hasCustomPrompt="1"/>
          </p:nvPr>
        </p:nvSpPr>
        <p:spPr>
          <a:xfrm>
            <a:off x="9830200" y="4830302"/>
            <a:ext cx="1912937" cy="582613"/>
          </a:xfrm>
        </p:spPr>
        <p:txBody>
          <a:bodyPr/>
          <a:lstStyle>
            <a:lvl1pPr marL="0" indent="0" algn="ctr">
              <a:buNone/>
              <a:defRPr sz="1200" baseline="0"/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de-DE" dirty="0" smtClean="0"/>
              <a:t>Geben Sie hier Ihren</a:t>
            </a:r>
            <a:br>
              <a:rPr lang="de-DE" dirty="0" smtClean="0"/>
            </a:br>
            <a:r>
              <a:rPr lang="de-DE" dirty="0" smtClean="0"/>
              <a:t>eigenen Text ein.</a:t>
            </a:r>
            <a:endParaRPr lang="de-DE" dirty="0"/>
          </a:p>
        </p:txBody>
      </p:sp>
      <p:sp>
        <p:nvSpPr>
          <p:cNvPr id="92" name="Textplatzhalter 83"/>
          <p:cNvSpPr>
            <a:spLocks noGrp="1"/>
          </p:cNvSpPr>
          <p:nvPr>
            <p:ph type="body" sz="quarter" idx="25" hasCustomPrompt="1"/>
          </p:nvPr>
        </p:nvSpPr>
        <p:spPr>
          <a:xfrm>
            <a:off x="2786285" y="2384329"/>
            <a:ext cx="1912937" cy="337452"/>
          </a:xfrm>
        </p:spPr>
        <p:txBody>
          <a:bodyPr/>
          <a:lstStyle>
            <a:lvl1pPr marL="0" indent="0" algn="ctr">
              <a:buFontTx/>
              <a:buNone/>
              <a:defRPr sz="1200" b="1" baseline="0"/>
            </a:lvl1pPr>
            <a:lvl2pPr marL="450000" indent="0" algn="ctr">
              <a:buFontTx/>
              <a:buNone/>
              <a:defRPr sz="1400"/>
            </a:lvl2pPr>
            <a:lvl3pPr marL="810000" indent="0" algn="ctr">
              <a:buFontTx/>
              <a:buNone/>
              <a:defRPr sz="1400"/>
            </a:lvl3pPr>
            <a:lvl4pPr marL="1170000" indent="0" algn="ctr">
              <a:buFontTx/>
              <a:buNone/>
              <a:defRPr sz="1400"/>
            </a:lvl4pPr>
            <a:lvl5pPr marL="1530000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Das ist ein Platzhalter.</a:t>
            </a:r>
          </a:p>
        </p:txBody>
      </p:sp>
      <p:sp>
        <p:nvSpPr>
          <p:cNvPr id="93" name="Textplatzhalter 85"/>
          <p:cNvSpPr>
            <a:spLocks noGrp="1"/>
          </p:cNvSpPr>
          <p:nvPr>
            <p:ph type="body" sz="quarter" idx="26" hasCustomPrompt="1"/>
          </p:nvPr>
        </p:nvSpPr>
        <p:spPr>
          <a:xfrm>
            <a:off x="2786285" y="2721781"/>
            <a:ext cx="1912937" cy="582613"/>
          </a:xfrm>
        </p:spPr>
        <p:txBody>
          <a:bodyPr/>
          <a:lstStyle>
            <a:lvl1pPr marL="0" indent="0" algn="ctr">
              <a:buNone/>
              <a:defRPr sz="1200" baseline="0"/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de-DE" dirty="0" smtClean="0"/>
              <a:t>Geben Sie hier Ihren</a:t>
            </a:r>
            <a:br>
              <a:rPr lang="de-DE" dirty="0" smtClean="0"/>
            </a:br>
            <a:r>
              <a:rPr lang="de-DE" dirty="0" smtClean="0"/>
              <a:t>eigenen Text ein.</a:t>
            </a:r>
            <a:endParaRPr lang="de-DE" dirty="0"/>
          </a:p>
        </p:txBody>
      </p:sp>
      <p:sp>
        <p:nvSpPr>
          <p:cNvPr id="94" name="Textplatzhalter 83"/>
          <p:cNvSpPr>
            <a:spLocks noGrp="1"/>
          </p:cNvSpPr>
          <p:nvPr>
            <p:ph type="body" sz="quarter" idx="27" hasCustomPrompt="1"/>
          </p:nvPr>
        </p:nvSpPr>
        <p:spPr>
          <a:xfrm>
            <a:off x="7443185" y="2392354"/>
            <a:ext cx="1912937" cy="337452"/>
          </a:xfrm>
        </p:spPr>
        <p:txBody>
          <a:bodyPr/>
          <a:lstStyle>
            <a:lvl1pPr marL="0" indent="0" algn="ctr">
              <a:buFontTx/>
              <a:buNone/>
              <a:defRPr sz="1200" b="1" baseline="0"/>
            </a:lvl1pPr>
            <a:lvl2pPr marL="450000" indent="0" algn="ctr">
              <a:buFontTx/>
              <a:buNone/>
              <a:defRPr sz="1400"/>
            </a:lvl2pPr>
            <a:lvl3pPr marL="810000" indent="0" algn="ctr">
              <a:buFontTx/>
              <a:buNone/>
              <a:defRPr sz="1400"/>
            </a:lvl3pPr>
            <a:lvl4pPr marL="1170000" indent="0" algn="ctr">
              <a:buFontTx/>
              <a:buNone/>
              <a:defRPr sz="1400"/>
            </a:lvl4pPr>
            <a:lvl5pPr marL="1530000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Das ist ein Platzhalter.</a:t>
            </a:r>
          </a:p>
        </p:txBody>
      </p:sp>
      <p:sp>
        <p:nvSpPr>
          <p:cNvPr id="95" name="Textplatzhalter 85"/>
          <p:cNvSpPr>
            <a:spLocks noGrp="1"/>
          </p:cNvSpPr>
          <p:nvPr>
            <p:ph type="body" sz="quarter" idx="28" hasCustomPrompt="1"/>
          </p:nvPr>
        </p:nvSpPr>
        <p:spPr>
          <a:xfrm>
            <a:off x="7443185" y="2729806"/>
            <a:ext cx="1912937" cy="582613"/>
          </a:xfrm>
        </p:spPr>
        <p:txBody>
          <a:bodyPr/>
          <a:lstStyle>
            <a:lvl1pPr marL="0" indent="0" algn="ctr">
              <a:buNone/>
              <a:defRPr sz="1200" baseline="0"/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de-DE" dirty="0" smtClean="0"/>
              <a:t>Geben Sie hier Ihren</a:t>
            </a:r>
            <a:br>
              <a:rPr lang="de-DE" dirty="0" smtClean="0"/>
            </a:br>
            <a:r>
              <a:rPr lang="de-DE" dirty="0" smtClean="0"/>
              <a:t>eigenen Text ein.</a:t>
            </a:r>
            <a:endParaRPr lang="de-DE" dirty="0"/>
          </a:p>
        </p:txBody>
      </p:sp>
      <p:sp>
        <p:nvSpPr>
          <p:cNvPr id="114" name="Inhaltsplatzhalter 113"/>
          <p:cNvSpPr>
            <a:spLocks noGrp="1"/>
          </p:cNvSpPr>
          <p:nvPr>
            <p:ph sz="quarter" idx="30"/>
          </p:nvPr>
        </p:nvSpPr>
        <p:spPr>
          <a:xfrm>
            <a:off x="5173300" y="1827224"/>
            <a:ext cx="1886787" cy="1789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5" name="Inhaltsplatzhalter 113"/>
          <p:cNvSpPr>
            <a:spLocks noGrp="1"/>
          </p:cNvSpPr>
          <p:nvPr>
            <p:ph sz="quarter" idx="31"/>
          </p:nvPr>
        </p:nvSpPr>
        <p:spPr>
          <a:xfrm>
            <a:off x="550862" y="1835249"/>
            <a:ext cx="1912937" cy="1789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6" name="Inhaltsplatzhalter 113"/>
          <p:cNvSpPr>
            <a:spLocks noGrp="1"/>
          </p:cNvSpPr>
          <p:nvPr>
            <p:ph sz="quarter" idx="32"/>
          </p:nvPr>
        </p:nvSpPr>
        <p:spPr>
          <a:xfrm>
            <a:off x="7498606" y="3982534"/>
            <a:ext cx="1886787" cy="1789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7" name="Inhaltsplatzhalter 113"/>
          <p:cNvSpPr>
            <a:spLocks noGrp="1"/>
          </p:cNvSpPr>
          <p:nvPr>
            <p:ph sz="quarter" idx="33"/>
          </p:nvPr>
        </p:nvSpPr>
        <p:spPr>
          <a:xfrm>
            <a:off x="2791131" y="3990559"/>
            <a:ext cx="1912937" cy="1789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8" name="Inhaltsplatzhalter 113"/>
          <p:cNvSpPr>
            <a:spLocks noGrp="1"/>
          </p:cNvSpPr>
          <p:nvPr>
            <p:ph sz="quarter" idx="34"/>
          </p:nvPr>
        </p:nvSpPr>
        <p:spPr>
          <a:xfrm>
            <a:off x="9784930" y="1827224"/>
            <a:ext cx="1886787" cy="1789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29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="" xmlns:a16="http://schemas.microsoft.com/office/drawing/2014/main" id="{B58C6BEF-3054-4FD1-8A51-8E1ECAD8D83E}"/>
              </a:ext>
            </a:extLst>
          </p:cNvPr>
          <p:cNvSpPr/>
          <p:nvPr userDrawn="1"/>
        </p:nvSpPr>
        <p:spPr>
          <a:xfrm>
            <a:off x="-1" y="3854855"/>
            <a:ext cx="12190414" cy="3003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CE4B3F0C-ED4B-4C61-8AA8-C05EE7FDC95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216000" y="216000"/>
            <a:ext cx="11758413" cy="3638856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860AA994-CD61-428C-BAC9-13BC0C4B2E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206" y="6192139"/>
            <a:ext cx="2016000" cy="346361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 bwMode="gray">
          <a:xfrm>
            <a:off x="550863" y="4553341"/>
            <a:ext cx="4793381" cy="198515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>
              <a:lnSpc>
                <a:spcPct val="150000"/>
              </a:lnSpc>
            </a:pPr>
            <a:r>
              <a:rPr lang="de-DE" sz="1600" b="1" dirty="0" smtClean="0">
                <a:solidFill>
                  <a:prstClr val="white"/>
                </a:solidFill>
              </a:rPr>
              <a:t>Pfeiffer </a:t>
            </a:r>
            <a:r>
              <a:rPr lang="de-DE" sz="1600" b="1" dirty="0" err="1" smtClean="0">
                <a:solidFill>
                  <a:prstClr val="white"/>
                </a:solidFill>
              </a:rPr>
              <a:t>Vacuum</a:t>
            </a:r>
            <a:r>
              <a:rPr lang="de-DE" sz="1600" b="1" dirty="0" smtClean="0">
                <a:solidFill>
                  <a:prstClr val="white"/>
                </a:solidFill>
              </a:rPr>
              <a:t> GmbH</a:t>
            </a:r>
          </a:p>
          <a:p>
            <a:pPr lvl="0">
              <a:lnSpc>
                <a:spcPct val="150000"/>
              </a:lnSpc>
            </a:pPr>
            <a:r>
              <a:rPr lang="de-DE" sz="1400" dirty="0" smtClean="0">
                <a:solidFill>
                  <a:prstClr val="white"/>
                </a:solidFill>
              </a:rPr>
              <a:t>Berliner </a:t>
            </a:r>
            <a:r>
              <a:rPr lang="de-DE" sz="1400" dirty="0" err="1" smtClean="0">
                <a:solidFill>
                  <a:prstClr val="white"/>
                </a:solidFill>
              </a:rPr>
              <a:t>Strasse</a:t>
            </a:r>
            <a:r>
              <a:rPr lang="de-DE" sz="1400" dirty="0" smtClean="0">
                <a:solidFill>
                  <a:prstClr val="white"/>
                </a:solidFill>
              </a:rPr>
              <a:t> 43</a:t>
            </a:r>
            <a:br>
              <a:rPr lang="de-DE" sz="1400" dirty="0" smtClean="0">
                <a:solidFill>
                  <a:prstClr val="white"/>
                </a:solidFill>
              </a:rPr>
            </a:br>
            <a:r>
              <a:rPr lang="de-DE" sz="1400" dirty="0" smtClean="0">
                <a:solidFill>
                  <a:prstClr val="white"/>
                </a:solidFill>
              </a:rPr>
              <a:t>35614 </a:t>
            </a:r>
            <a:r>
              <a:rPr lang="de-DE" sz="1400" dirty="0" err="1" smtClean="0">
                <a:solidFill>
                  <a:prstClr val="white"/>
                </a:solidFill>
              </a:rPr>
              <a:t>Asslar</a:t>
            </a:r>
            <a:endParaRPr lang="de-DE" sz="1400" dirty="0" smtClean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</a:pPr>
            <a:r>
              <a:rPr lang="de-DE" sz="1400" dirty="0" smtClean="0">
                <a:solidFill>
                  <a:prstClr val="white"/>
                </a:solidFill>
              </a:rPr>
              <a:t>T +49 6441 802-0</a:t>
            </a:r>
            <a:br>
              <a:rPr lang="de-DE" sz="1400" dirty="0" smtClean="0">
                <a:solidFill>
                  <a:prstClr val="white"/>
                </a:solidFill>
              </a:rPr>
            </a:br>
            <a:r>
              <a:rPr lang="de-DE" sz="1400" dirty="0" smtClean="0">
                <a:solidFill>
                  <a:prstClr val="white"/>
                </a:solidFill>
              </a:rPr>
              <a:t>F +49 6441 802-1202</a:t>
            </a:r>
            <a:br>
              <a:rPr lang="de-DE" sz="1400" dirty="0" smtClean="0">
                <a:solidFill>
                  <a:prstClr val="white"/>
                </a:solidFill>
              </a:rPr>
            </a:br>
            <a:r>
              <a:rPr lang="de-DE" sz="1400" dirty="0" smtClean="0">
                <a:solidFill>
                  <a:prstClr val="white"/>
                </a:solidFill>
              </a:rPr>
              <a:t>www.pfeiffer-vacuum.com</a:t>
            </a:r>
          </a:p>
        </p:txBody>
      </p:sp>
    </p:spTree>
    <p:extLst>
      <p:ext uri="{BB962C8B-B14F-4D97-AF65-F5344CB8AC3E}">
        <p14:creationId xmlns:p14="http://schemas.microsoft.com/office/powerpoint/2010/main" val="8169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C9C038-C83E-46B9-A1FA-9F3CFEDA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">
            <a:extLst>
              <a:ext uri="{FF2B5EF4-FFF2-40B4-BE49-F238E27FC236}">
                <a16:creationId xmlns="" xmlns:a16="http://schemas.microsoft.com/office/drawing/2014/main" id="{4317D7A9-D0E1-44EB-B23A-386CF860CB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7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53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C9C038-C83E-46B9-A1FA-9F3CFEDA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Untertitel">
            <a:extLst>
              <a:ext uri="{FF2B5EF4-FFF2-40B4-BE49-F238E27FC236}">
                <a16:creationId xmlns="" xmlns:a16="http://schemas.microsoft.com/office/drawing/2014/main" id="{4317D7A9-D0E1-44EB-B23A-386CF860CB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2E2CF4E2-FC88-4B74-AB01-F81DABD2DD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0000" y="1512000"/>
            <a:ext cx="111096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Textfeld 10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9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9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58295BE-A7CF-475E-92F5-AAADB587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A584815C-0EEE-402A-9E46-AD251970D38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0000" y="1512000"/>
            <a:ext cx="5338800" cy="42984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6170580F-3B1C-4844-845E-7936592730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0800" y="1511999"/>
            <a:ext cx="5338800" cy="42984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Untertitel">
            <a:extLst>
              <a:ext uri="{FF2B5EF4-FFF2-40B4-BE49-F238E27FC236}">
                <a16:creationId xmlns="" xmlns:a16="http://schemas.microsoft.com/office/drawing/2014/main" id="{6CC1614A-F6C6-4299-B9BD-66C472523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Textfeld 11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1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9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D50B80-779D-4679-8CA0-E64A76A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D9652EF2-2188-4914-9BEE-0399DDDFEB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1339" y="1512001"/>
            <a:ext cx="34164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4">
            <a:extLst>
              <a:ext uri="{FF2B5EF4-FFF2-40B4-BE49-F238E27FC236}">
                <a16:creationId xmlns="" xmlns:a16="http://schemas.microsoft.com/office/drawing/2014/main" id="{57783F11-9C38-4955-86CB-F54D36B6E3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7270" y="1512001"/>
            <a:ext cx="34164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4">
            <a:extLst>
              <a:ext uri="{FF2B5EF4-FFF2-40B4-BE49-F238E27FC236}">
                <a16:creationId xmlns="" xmlns:a16="http://schemas.microsoft.com/office/drawing/2014/main" id="{E15DD9C8-DAFE-4914-B51D-23809A03EB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33200" y="1512001"/>
            <a:ext cx="34164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Untertitel">
            <a:extLst>
              <a:ext uri="{FF2B5EF4-FFF2-40B4-BE49-F238E27FC236}">
                <a16:creationId xmlns="" xmlns:a16="http://schemas.microsoft.com/office/drawing/2014/main" id="{E5BDAC0B-69DE-4AC6-A58B-BC048114C8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2" name="Textfeld 11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1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D50B80-779D-4679-8CA0-E64A76A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80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D9652EF2-2188-4914-9BEE-0399DDDFEB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1339" y="1512001"/>
            <a:ext cx="34164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4">
            <a:extLst>
              <a:ext uri="{FF2B5EF4-FFF2-40B4-BE49-F238E27FC236}">
                <a16:creationId xmlns="" xmlns:a16="http://schemas.microsoft.com/office/drawing/2014/main" id="{57783F11-9C38-4955-86CB-F54D36B6E3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7270" y="1512001"/>
            <a:ext cx="7264800" cy="42982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Untertitel">
            <a:extLst>
              <a:ext uri="{FF2B5EF4-FFF2-40B4-BE49-F238E27FC236}">
                <a16:creationId xmlns="" xmlns:a16="http://schemas.microsoft.com/office/drawing/2014/main" id="{E5BDAC0B-69DE-4AC6-A58B-BC048114C8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1080000"/>
            <a:ext cx="11109600" cy="4320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1" name="Textfeld 10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0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nhaltsplatzhalter 5">
            <a:extLst>
              <a:ext uri="{FF2B5EF4-FFF2-40B4-BE49-F238E27FC236}">
                <a16:creationId xmlns="" xmlns:a16="http://schemas.microsoft.com/office/drawing/2014/main" id="{1FF3B420-D080-48E9-BCA6-B846E643B813}"/>
              </a:ext>
            </a:extLst>
          </p:cNvPr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8089199" y="5038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="" xmlns:a16="http://schemas.microsoft.com/office/drawing/2014/main" id="{2A16623E-C817-4DB1-A65E-0303D4D6638A}"/>
              </a:ext>
            </a:extLst>
          </p:cNvPr>
          <p:cNvSpPr>
            <a:spLocks noGrp="1" noChangeAspect="1"/>
          </p:cNvSpPr>
          <p:nvPr>
            <p:ph sz="quarter" idx="31" hasCustomPrompt="1"/>
          </p:nvPr>
        </p:nvSpPr>
        <p:spPr>
          <a:xfrm>
            <a:off x="8089199" y="22966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7" name="Inhaltsplatzhalter 5">
            <a:extLst>
              <a:ext uri="{FF2B5EF4-FFF2-40B4-BE49-F238E27FC236}">
                <a16:creationId xmlns="" xmlns:a16="http://schemas.microsoft.com/office/drawing/2014/main" id="{8F066457-4312-4320-BA00-2A6EE1BD3E14}"/>
              </a:ext>
            </a:extLst>
          </p:cNvPr>
          <p:cNvSpPr>
            <a:spLocks noGrp="1" noChangeAspect="1"/>
          </p:cNvSpPr>
          <p:nvPr>
            <p:ph sz="quarter" idx="32" hasCustomPrompt="1"/>
          </p:nvPr>
        </p:nvSpPr>
        <p:spPr>
          <a:xfrm>
            <a:off x="8089199" y="40894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9445048E-0771-41B5-AD3B-D7532681B83A}"/>
              </a:ext>
            </a:extLst>
          </p:cNvPr>
          <p:cNvSpPr>
            <a:spLocks noGrp="1" noChangeAspect="1"/>
          </p:cNvSpPr>
          <p:nvPr>
            <p:ph sz="quarter" idx="27" hasCustomPrompt="1"/>
          </p:nvPr>
        </p:nvSpPr>
        <p:spPr>
          <a:xfrm>
            <a:off x="4460401" y="5038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="" xmlns:a16="http://schemas.microsoft.com/office/drawing/2014/main" id="{F87E1848-D4B1-42E2-BDA9-FD192FD21EF9}"/>
              </a:ext>
            </a:extLst>
          </p:cNvPr>
          <p:cNvSpPr>
            <a:spLocks noGrp="1" noChangeAspect="1"/>
          </p:cNvSpPr>
          <p:nvPr>
            <p:ph sz="quarter" idx="28" hasCustomPrompt="1"/>
          </p:nvPr>
        </p:nvSpPr>
        <p:spPr>
          <a:xfrm>
            <a:off x="4460401" y="22966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4" name="Inhaltsplatzhalter 5">
            <a:extLst>
              <a:ext uri="{FF2B5EF4-FFF2-40B4-BE49-F238E27FC236}">
                <a16:creationId xmlns="" xmlns:a16="http://schemas.microsoft.com/office/drawing/2014/main" id="{6E5A523C-3288-423B-A480-7CE6C505EBD6}"/>
              </a:ext>
            </a:extLst>
          </p:cNvPr>
          <p:cNvSpPr>
            <a:spLocks noGrp="1" noChangeAspect="1"/>
          </p:cNvSpPr>
          <p:nvPr>
            <p:ph sz="quarter" idx="29" hasCustomPrompt="1"/>
          </p:nvPr>
        </p:nvSpPr>
        <p:spPr>
          <a:xfrm>
            <a:off x="4460401" y="4089450"/>
            <a:ext cx="3560400" cy="17208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="" xmlns:a16="http://schemas.microsoft.com/office/drawing/2014/main" id="{BBF383D1-2D29-4116-B567-084F56F487A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40000" y="503850"/>
            <a:ext cx="3848400" cy="53064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8AB3DD5F-9A45-4BB8-A05C-A507A3C4C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0401" y="504000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="" xmlns:a16="http://schemas.microsoft.com/office/drawing/2014/main" id="{20533ED6-EB41-4ACE-BE4C-C6ADE6970E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0401" y="2296725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="" xmlns:a16="http://schemas.microsoft.com/office/drawing/2014/main" id="{282F62B1-6FE6-4F21-9761-FFA1EA4B4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0401" y="4089450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="" xmlns:a16="http://schemas.microsoft.com/office/drawing/2014/main" id="{EA01801E-51FA-4861-B35A-13A449B120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199" y="504000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="" xmlns:a16="http://schemas.microsoft.com/office/drawing/2014/main" id="{AC5043EE-F7B4-489A-824B-FBB50809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89199" y="2296725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05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="" xmlns:a16="http://schemas.microsoft.com/office/drawing/2014/main" id="{E83BB8A0-53E4-41F0-8CA3-747109A4A2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9199" y="4089450"/>
            <a:ext cx="1080000" cy="17208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06</a:t>
            </a:r>
          </a:p>
        </p:txBody>
      </p:sp>
      <p:sp>
        <p:nvSpPr>
          <p:cNvPr id="21" name="Textfeld 20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19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2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haltsplatzhalter 5">
            <a:extLst>
              <a:ext uri="{FF2B5EF4-FFF2-40B4-BE49-F238E27FC236}">
                <a16:creationId xmlns="" xmlns:a16="http://schemas.microsoft.com/office/drawing/2014/main" id="{54CB1028-EE11-4AD6-866F-02BB9EEBF7C7}"/>
              </a:ext>
            </a:extLst>
          </p:cNvPr>
          <p:cNvSpPr>
            <a:spLocks noGrp="1" noChangeAspect="1"/>
          </p:cNvSpPr>
          <p:nvPr>
            <p:ph sz="quarter" idx="36" hasCustomPrompt="1"/>
          </p:nvPr>
        </p:nvSpPr>
        <p:spPr>
          <a:xfrm>
            <a:off x="8089200" y="503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0" name="Inhaltsplatzhalter 5">
            <a:extLst>
              <a:ext uri="{FF2B5EF4-FFF2-40B4-BE49-F238E27FC236}">
                <a16:creationId xmlns="" xmlns:a16="http://schemas.microsoft.com/office/drawing/2014/main" id="{432A8812-EF58-4EAB-A21F-63F7570B72F4}"/>
              </a:ext>
            </a:extLst>
          </p:cNvPr>
          <p:cNvSpPr>
            <a:spLocks noGrp="1" noChangeAspect="1"/>
          </p:cNvSpPr>
          <p:nvPr>
            <p:ph sz="quarter" idx="37" hasCustomPrompt="1"/>
          </p:nvPr>
        </p:nvSpPr>
        <p:spPr>
          <a:xfrm>
            <a:off x="8089200" y="1847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1" name="Inhaltsplatzhalter 5">
            <a:extLst>
              <a:ext uri="{FF2B5EF4-FFF2-40B4-BE49-F238E27FC236}">
                <a16:creationId xmlns="" xmlns:a16="http://schemas.microsoft.com/office/drawing/2014/main" id="{A44CB5F3-16E5-47E5-B87C-4EA56896D1AA}"/>
              </a:ext>
            </a:extLst>
          </p:cNvPr>
          <p:cNvSpPr>
            <a:spLocks noGrp="1" noChangeAspect="1"/>
          </p:cNvSpPr>
          <p:nvPr>
            <p:ph sz="quarter" idx="38" hasCustomPrompt="1"/>
          </p:nvPr>
        </p:nvSpPr>
        <p:spPr>
          <a:xfrm>
            <a:off x="8089200" y="3191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2" name="Inhaltsplatzhalter 5">
            <a:extLst>
              <a:ext uri="{FF2B5EF4-FFF2-40B4-BE49-F238E27FC236}">
                <a16:creationId xmlns="" xmlns:a16="http://schemas.microsoft.com/office/drawing/2014/main" id="{40486B98-6318-4C55-BE9C-A4206B5B780E}"/>
              </a:ext>
            </a:extLst>
          </p:cNvPr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8089200" y="4535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9" name="Inhaltsplatzhalter 5">
            <a:extLst>
              <a:ext uri="{FF2B5EF4-FFF2-40B4-BE49-F238E27FC236}">
                <a16:creationId xmlns="" xmlns:a16="http://schemas.microsoft.com/office/drawing/2014/main" id="{E9B59DFF-E859-4B9A-A0B0-5F9DE481ABEC}"/>
              </a:ext>
            </a:extLst>
          </p:cNvPr>
          <p:cNvSpPr>
            <a:spLocks noGrp="1" noChangeAspect="1"/>
          </p:cNvSpPr>
          <p:nvPr>
            <p:ph sz="quarter" idx="27" hasCustomPrompt="1"/>
          </p:nvPr>
        </p:nvSpPr>
        <p:spPr>
          <a:xfrm>
            <a:off x="4460401" y="503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="" xmlns:a16="http://schemas.microsoft.com/office/drawing/2014/main" id="{D0CA8511-D46C-4728-B0D7-91B579AD4A79}"/>
              </a:ext>
            </a:extLst>
          </p:cNvPr>
          <p:cNvSpPr>
            <a:spLocks noGrp="1" noChangeAspect="1"/>
          </p:cNvSpPr>
          <p:nvPr>
            <p:ph sz="quarter" idx="33" hasCustomPrompt="1"/>
          </p:nvPr>
        </p:nvSpPr>
        <p:spPr>
          <a:xfrm>
            <a:off x="4460401" y="1847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7" name="Inhaltsplatzhalter 5">
            <a:extLst>
              <a:ext uri="{FF2B5EF4-FFF2-40B4-BE49-F238E27FC236}">
                <a16:creationId xmlns="" xmlns:a16="http://schemas.microsoft.com/office/drawing/2014/main" id="{318B2E48-37DC-4CC0-A4E0-93C5DF087FDF}"/>
              </a:ext>
            </a:extLst>
          </p:cNvPr>
          <p:cNvSpPr>
            <a:spLocks noGrp="1" noChangeAspect="1"/>
          </p:cNvSpPr>
          <p:nvPr>
            <p:ph sz="quarter" idx="34" hasCustomPrompt="1"/>
          </p:nvPr>
        </p:nvSpPr>
        <p:spPr>
          <a:xfrm>
            <a:off x="4460401" y="3191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8" name="Inhaltsplatzhalter 5">
            <a:extLst>
              <a:ext uri="{FF2B5EF4-FFF2-40B4-BE49-F238E27FC236}">
                <a16:creationId xmlns="" xmlns:a16="http://schemas.microsoft.com/office/drawing/2014/main" id="{7A537D82-80CC-43E1-8797-8EFA326F1FF6}"/>
              </a:ext>
            </a:extLst>
          </p:cNvPr>
          <p:cNvSpPr>
            <a:spLocks noGrp="1" noChangeAspect="1"/>
          </p:cNvSpPr>
          <p:nvPr>
            <p:ph sz="quarter" idx="35" hasCustomPrompt="1"/>
          </p:nvPr>
        </p:nvSpPr>
        <p:spPr>
          <a:xfrm>
            <a:off x="4460401" y="4535850"/>
            <a:ext cx="3560400" cy="12744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lIns="1314000" tIns="108000" rIns="216000" bIns="108000" anchor="ctr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="" xmlns:a16="http://schemas.microsoft.com/office/drawing/2014/main" id="{BBF383D1-2D29-4116-B567-084F56F487A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40000" y="503850"/>
            <a:ext cx="3848400" cy="53064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="" xmlns:a16="http://schemas.microsoft.com/office/drawing/2014/main" id="{074FE403-934B-41BD-A31E-B39DC50EA1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0401" y="50400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="" xmlns:a16="http://schemas.microsoft.com/office/drawing/2014/main" id="{3354E49B-CD04-42CB-BBBB-463B7A768B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0401" y="184795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02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="" xmlns:a16="http://schemas.microsoft.com/office/drawing/2014/main" id="{BA11CC0F-2CDF-40DF-98C5-D02DED4919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0401" y="319190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03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="" xmlns:a16="http://schemas.microsoft.com/office/drawing/2014/main" id="{A4F505E9-B1C0-43E8-9737-B2A648477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0401" y="453585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04</a:t>
            </a:r>
          </a:p>
        </p:txBody>
      </p:sp>
      <p:sp>
        <p:nvSpPr>
          <p:cNvPr id="33" name="Textplatzhalter 3">
            <a:extLst>
              <a:ext uri="{FF2B5EF4-FFF2-40B4-BE49-F238E27FC236}">
                <a16:creationId xmlns="" xmlns:a16="http://schemas.microsoft.com/office/drawing/2014/main" id="{30F44A19-0CA9-4F81-A518-77B3FC262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200" y="50400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05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="" xmlns:a16="http://schemas.microsoft.com/office/drawing/2014/main" id="{A479CC24-5A56-4E91-8EA5-6A02DA2F9B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200" y="184795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06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="" xmlns:a16="http://schemas.microsoft.com/office/drawing/2014/main" id="{4EE6A7E4-F89D-4353-8A80-CA390762CF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9200" y="319190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07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="" xmlns:a16="http://schemas.microsoft.com/office/drawing/2014/main" id="{E645D7A1-A2DB-4B51-B505-6C7E051D1D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9200" y="4535850"/>
            <a:ext cx="1080000" cy="1274400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08</a:t>
            </a:r>
          </a:p>
        </p:txBody>
      </p:sp>
      <p:sp>
        <p:nvSpPr>
          <p:cNvPr id="29" name="Textfeld 28"/>
          <p:cNvSpPr txBox="1"/>
          <p:nvPr userDrawn="1"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pic>
        <p:nvPicPr>
          <p:cNvPr id="26" name="Grafik 25">
            <a:extLst>
              <a:ext uri="{FF2B5EF4-FFF2-40B4-BE49-F238E27FC236}">
                <a16:creationId xmlns="" xmlns:a16="http://schemas.microsoft.com/office/drawing/2014/main" id="{9389D1ED-8A00-49D3-AF08-89FF3AC75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00" y="6380215"/>
            <a:ext cx="1440000" cy="247226"/>
          </a:xfrm>
          <a:prstGeom prst="rect">
            <a:avLst/>
          </a:prstGeom>
        </p:spPr>
      </p:pic>
      <p:sp>
        <p:nvSpPr>
          <p:cNvPr id="27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smtClean="0"/>
              <a:t>Department – Author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9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1999"/>
            <a:ext cx="11109600" cy="1079291"/>
          </a:xfrm>
          <a:prstGeom prst="rect">
            <a:avLst/>
          </a:prstGeom>
        </p:spPr>
        <p:txBody>
          <a:bodyPr vert="horz" lIns="0" tIns="0" rIns="0" bIns="468000" rtlCol="0" anchor="b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7" name="Textfeld 6"/>
          <p:cNvSpPr txBox="1"/>
          <p:nvPr/>
        </p:nvSpPr>
        <p:spPr bwMode="gray">
          <a:xfrm>
            <a:off x="540002" y="6386009"/>
            <a:ext cx="1087299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fld id="{02CEFE82-39F2-4F47-8A0C-D5AB3496FA5C}" type="slidenum">
              <a:rPr lang="de-DE" sz="1400" b="1" smtClean="0"/>
              <a:pPr/>
              <a:t>‹Nr.›</a:t>
            </a:fld>
            <a:endParaRPr lang="de-DE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 bwMode="gray">
          <a:xfrm>
            <a:off x="1104900" y="6434511"/>
            <a:ext cx="1214788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000" b="0" dirty="0" smtClean="0">
                <a:solidFill>
                  <a:schemeClr val="tx1"/>
                </a:solidFill>
              </a:rPr>
              <a:t>© Pfeiffer Vacuum  •</a:t>
            </a:r>
            <a:endParaRPr lang="de-DE" sz="1000" dirty="0" smtClean="0"/>
          </a:p>
        </p:txBody>
      </p:sp>
      <p:cxnSp>
        <p:nvCxnSpPr>
          <p:cNvPr id="8" name="Gerade Verbindung 7"/>
          <p:cNvCxnSpPr/>
          <p:nvPr/>
        </p:nvCxnSpPr>
        <p:spPr>
          <a:xfrm>
            <a:off x="540000" y="6255948"/>
            <a:ext cx="111096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4" title="Department – Author – Date "/>
          <p:cNvSpPr>
            <a:spLocks noGrp="1"/>
          </p:cNvSpPr>
          <p:nvPr>
            <p:ph type="ftr" sz="quarter" idx="3"/>
          </p:nvPr>
        </p:nvSpPr>
        <p:spPr>
          <a:xfrm>
            <a:off x="2294287" y="6434512"/>
            <a:ext cx="7852888" cy="19293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2F2F2F"/>
                </a:solidFill>
              </a:defRPr>
            </a:lvl1pPr>
          </a:lstStyle>
          <a:p>
            <a:r>
              <a:rPr lang="de-DE" dirty="0" smtClean="0"/>
              <a:t>Department – </a:t>
            </a:r>
            <a:r>
              <a:rPr lang="de-DE" dirty="0" err="1" smtClean="0"/>
              <a:t>Author</a:t>
            </a:r>
            <a:r>
              <a:rPr lang="de-DE" dirty="0" smtClean="0"/>
              <a:t> – Date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96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928" r:id="rId2"/>
    <p:sldLayoutId id="2147483889" r:id="rId3"/>
    <p:sldLayoutId id="2147483900" r:id="rId4"/>
    <p:sldLayoutId id="2147483916" r:id="rId5"/>
    <p:sldLayoutId id="2147483902" r:id="rId6"/>
    <p:sldLayoutId id="2147483901" r:id="rId7"/>
    <p:sldLayoutId id="2147483925" r:id="rId8"/>
    <p:sldLayoutId id="2147483926" r:id="rId9"/>
    <p:sldLayoutId id="2147483929" r:id="rId10"/>
    <p:sldLayoutId id="2147483906" r:id="rId11"/>
    <p:sldLayoutId id="2147483915" r:id="rId12"/>
    <p:sldLayoutId id="2147483931" r:id="rId13"/>
    <p:sldLayoutId id="2147483930" r:id="rId14"/>
    <p:sldLayoutId id="2147483932" r:id="rId15"/>
    <p:sldLayoutId id="2147483933" r:id="rId16"/>
    <p:sldLayoutId id="2147483934" r:id="rId17"/>
    <p:sldLayoutId id="2147483899" r:id="rId18"/>
    <p:sldLayoutId id="2147483939" r:id="rId19"/>
    <p:sldLayoutId id="2147483938" r:id="rId20"/>
    <p:sldLayoutId id="2147483935" r:id="rId21"/>
    <p:sldLayoutId id="2147483937" r:id="rId22"/>
    <p:sldLayoutId id="2147483936" r:id="rId23"/>
    <p:sldLayoutId id="2147483912" r:id="rId24"/>
    <p:sldLayoutId id="2147483927" r:id="rId25"/>
    <p:sldLayoutId id="2147483920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952">
          <p15:clr>
            <a:srgbClr val="F26B43"/>
          </p15:clr>
        </p15:guide>
        <p15:guide id="2" orient="horz" pos="272">
          <p15:clr>
            <a:srgbClr val="F26B43"/>
          </p15:clr>
        </p15:guide>
        <p15:guide id="3" orient="horz" pos="3660">
          <p15:clr>
            <a:srgbClr val="F26B43"/>
          </p15:clr>
        </p15:guide>
        <p15:guide id="4" pos="341">
          <p15:clr>
            <a:srgbClr val="F26B43"/>
          </p15:clr>
        </p15:guide>
        <p15:guide id="5" pos="7336">
          <p15:clr>
            <a:srgbClr val="F26B43"/>
          </p15:clr>
        </p15:guide>
        <p15:guide id="7" orient="horz" pos="40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QMS@Pfeiffer-Vacuum.d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hyperlink" Target="https://en.wikipedia.org/wiki/API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en.wikipedia.org/wiki/OPC_Unified_Architect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8.tif"/><Relationship Id="rId4" Type="http://schemas.openxmlformats.org/officeDocument/2006/relationships/image" Target="../media/image29.jp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g"/><Relationship Id="rId7" Type="http://schemas.openxmlformats.org/officeDocument/2006/relationships/image" Target="../media/image8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9.jpg"/><Relationship Id="rId10" Type="http://schemas.openxmlformats.org/officeDocument/2006/relationships/image" Target="../media/image30.png"/><Relationship Id="rId4" Type="http://schemas.openxmlformats.org/officeDocument/2006/relationships/image" Target="../media/image28.jp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6.jp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3" b="14663"/>
          <a:stretch>
            <a:fillRect/>
          </a:stretch>
        </p:blipFill>
        <p:spPr>
          <a:xfrm>
            <a:off x="4161239" y="116490"/>
            <a:ext cx="7737836" cy="3481734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40406" y="2680677"/>
            <a:ext cx="11109600" cy="1814224"/>
          </a:xfrm>
        </p:spPr>
        <p:txBody>
          <a:bodyPr/>
          <a:lstStyle/>
          <a:p>
            <a:r>
              <a:rPr lang="de-DE" altLang="de-DE" sz="4800" dirty="0" smtClean="0"/>
              <a:t> MPP Basics</a:t>
            </a:r>
            <a:endParaRPr lang="de-DE" sz="4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40406" y="4085113"/>
            <a:ext cx="11109600" cy="913788"/>
          </a:xfrm>
        </p:spPr>
        <p:txBody>
          <a:bodyPr/>
          <a:lstStyle/>
          <a:p>
            <a:r>
              <a:rPr lang="de-DE" altLang="de-DE" dirty="0" smtClean="0"/>
              <a:t>Communication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PRISMAPRO</a:t>
            </a:r>
          </a:p>
          <a:p>
            <a:r>
              <a:rPr lang="de-DE" altLang="de-DE" sz="1200" b="1" dirty="0" smtClean="0">
                <a:solidFill>
                  <a:schemeClr val="tx1"/>
                </a:solidFill>
              </a:rPr>
              <a:t/>
            </a:r>
            <a:br>
              <a:rPr lang="de-DE" altLang="de-DE" sz="1200" b="1" dirty="0" smtClean="0">
                <a:solidFill>
                  <a:schemeClr val="tx1"/>
                </a:solidFill>
              </a:rPr>
            </a:br>
            <a:r>
              <a:rPr lang="de-DE" altLang="de-DE" sz="1200" dirty="0" smtClean="0">
                <a:solidFill>
                  <a:schemeClr val="tx1"/>
                </a:solidFill>
              </a:rPr>
              <a:t>A Pfeiffer </a:t>
            </a:r>
            <a:r>
              <a:rPr lang="de-DE" altLang="de-DE" sz="1200" dirty="0" err="1" smtClean="0">
                <a:solidFill>
                  <a:schemeClr val="tx1"/>
                </a:solidFill>
              </a:rPr>
              <a:t>Vacuum</a:t>
            </a:r>
            <a:r>
              <a:rPr lang="de-DE" altLang="de-DE" sz="1200" baseline="30000" dirty="0" smtClean="0">
                <a:solidFill>
                  <a:schemeClr val="tx1"/>
                </a:solidFill>
              </a:rPr>
              <a:t>©</a:t>
            </a:r>
            <a:r>
              <a:rPr lang="de-DE" altLang="de-DE" sz="1200" dirty="0" smtClean="0">
                <a:solidFill>
                  <a:schemeClr val="tx1"/>
                </a:solidFill>
              </a:rPr>
              <a:t> </a:t>
            </a:r>
            <a:r>
              <a:rPr lang="de-DE" altLang="de-DE" sz="1200" dirty="0" err="1" smtClean="0">
                <a:solidFill>
                  <a:schemeClr val="tx1"/>
                </a:solidFill>
              </a:rPr>
              <a:t>application</a:t>
            </a:r>
            <a:r>
              <a:rPr lang="de-DE" altLang="de-DE" sz="1400" b="1" dirty="0" smtClean="0">
                <a:solidFill>
                  <a:schemeClr val="tx1"/>
                </a:solidFill>
              </a:rPr>
              <a:t/>
            </a:r>
            <a:br>
              <a:rPr lang="de-DE" altLang="de-DE" sz="1400" b="1" dirty="0" smtClean="0">
                <a:solidFill>
                  <a:schemeClr val="tx1"/>
                </a:solidFill>
              </a:rPr>
            </a:br>
            <a:endParaRPr lang="de-DE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141" y="3249621"/>
            <a:ext cx="515368" cy="51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dirty="0">
                <a:solidFill>
                  <a:srgbClr val="D40041"/>
                </a:solidFill>
              </a:rPr>
              <a:t>RUN </a:t>
            </a:r>
            <a:r>
              <a:rPr lang="de-DE" dirty="0" err="1">
                <a:solidFill>
                  <a:srgbClr val="D40041"/>
                </a:solidFill>
              </a:rPr>
              <a:t>the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smtClean="0">
                <a:solidFill>
                  <a:srgbClr val="D40041"/>
                </a:solidFill>
              </a:rPr>
              <a:t>MPP-</a:t>
            </a:r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3/3: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u="sng" dirty="0" err="1"/>
              <a:t>With</a:t>
            </a:r>
            <a:r>
              <a:rPr lang="de-DE" b="1" u="sng" dirty="0"/>
              <a:t> </a:t>
            </a:r>
            <a:r>
              <a:rPr lang="de-DE" b="1" u="sng" dirty="0" err="1"/>
              <a:t>the</a:t>
            </a:r>
            <a:r>
              <a:rPr lang="de-DE" b="1" u="sng" dirty="0"/>
              <a:t> </a:t>
            </a:r>
            <a:r>
              <a:rPr lang="de-DE" b="1" u="sng" dirty="0" err="1"/>
              <a:t>wrong</a:t>
            </a:r>
            <a:r>
              <a:rPr lang="de-DE" b="1" u="sng" dirty="0"/>
              <a:t> </a:t>
            </a:r>
            <a:r>
              <a:rPr lang="de-DE" b="1" u="sng" dirty="0" err="1"/>
              <a:t>or</a:t>
            </a:r>
            <a:r>
              <a:rPr lang="de-DE" b="1" u="sng" dirty="0"/>
              <a:t> </a:t>
            </a:r>
            <a:r>
              <a:rPr lang="de-DE" b="1" u="sng" dirty="0" err="1"/>
              <a:t>without</a:t>
            </a:r>
            <a:r>
              <a:rPr lang="de-DE" b="1" u="sng" dirty="0"/>
              <a:t> a </a:t>
            </a:r>
            <a:r>
              <a:rPr lang="de-DE" b="1" u="sng" dirty="0" err="1"/>
              <a:t>license</a:t>
            </a:r>
            <a:r>
              <a:rPr lang="de-DE" b="1" u="sng" dirty="0"/>
              <a:t> </a:t>
            </a:r>
            <a:r>
              <a:rPr lang="de-DE" b="1" u="sng" dirty="0" err="1"/>
              <a:t>key</a:t>
            </a:r>
            <a:r>
              <a:rPr lang="de-DE" b="1" u="sng" baseline="30000" dirty="0"/>
              <a:t>*</a:t>
            </a:r>
            <a:r>
              <a:rPr lang="de-DE" b="1" u="sng" dirty="0"/>
              <a:t>: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dirty="0" smtClean="0"/>
              <a:t>The </a:t>
            </a:r>
            <a:r>
              <a:rPr lang="de-DE" sz="1600" dirty="0"/>
              <a:t>MPP </a:t>
            </a:r>
            <a:r>
              <a:rPr lang="de-DE" sz="1600" dirty="0" err="1"/>
              <a:t>service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go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execution</a:t>
            </a:r>
            <a:r>
              <a:rPr lang="de-DE" sz="1600" dirty="0"/>
              <a:t> (</a:t>
            </a:r>
            <a:r>
              <a:rPr lang="de-DE" sz="1600" dirty="0" err="1"/>
              <a:t>running</a:t>
            </a:r>
            <a:r>
              <a:rPr lang="de-DE" sz="1600" dirty="0"/>
              <a:t>) </a:t>
            </a:r>
            <a:r>
              <a:rPr lang="de-DE" sz="1600" dirty="0" err="1"/>
              <a:t>mode</a:t>
            </a:r>
            <a:r>
              <a:rPr lang="de-DE" sz="1600" dirty="0"/>
              <a:t>.</a:t>
            </a:r>
            <a:br>
              <a:rPr lang="de-DE" sz="1600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mpp.exe 	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mpp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sz="700" i="1" dirty="0"/>
              <a:t/>
            </a:r>
            <a:br>
              <a:rPr lang="de-DE" sz="700" i="1" dirty="0"/>
            </a:br>
            <a:r>
              <a:rPr lang="de-DE" dirty="0"/>
              <a:t>The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smtClean="0"/>
              <a:t>2h.</a:t>
            </a:r>
            <a:br>
              <a:rPr lang="de-DE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000" b="1" baseline="30000" dirty="0" smtClean="0"/>
              <a:t>*</a:t>
            </a:r>
            <a:r>
              <a:rPr lang="de-DE" sz="1100" i="1" dirty="0" err="1"/>
              <a:t>L</a:t>
            </a:r>
            <a:r>
              <a:rPr lang="de-DE" sz="1200" i="1" dirty="0" err="1"/>
              <a:t>icense</a:t>
            </a:r>
            <a:r>
              <a:rPr lang="de-DE" sz="1200" i="1" dirty="0"/>
              <a:t> </a:t>
            </a:r>
            <a:r>
              <a:rPr lang="de-DE" sz="1200" i="1" dirty="0" err="1"/>
              <a:t>key</a:t>
            </a:r>
            <a:r>
              <a:rPr lang="de-DE" sz="1200" i="1" dirty="0"/>
              <a:t> </a:t>
            </a:r>
            <a:r>
              <a:rPr lang="de-DE" sz="1200" i="1" dirty="0" err="1"/>
              <a:t>and</a:t>
            </a:r>
            <a:r>
              <a:rPr lang="de-DE" sz="1200" i="1" dirty="0"/>
              <a:t> PrismaPro do not </a:t>
            </a:r>
            <a:r>
              <a:rPr lang="de-DE" sz="1200" i="1" dirty="0" err="1"/>
              <a:t>belong</a:t>
            </a:r>
            <a:r>
              <a:rPr lang="de-DE" sz="1200" i="1" dirty="0"/>
              <a:t> </a:t>
            </a:r>
            <a:r>
              <a:rPr lang="de-DE" sz="1200" i="1" dirty="0" err="1"/>
              <a:t>together</a:t>
            </a:r>
            <a:r>
              <a:rPr lang="de-DE" sz="1200" i="1" dirty="0"/>
              <a:t> </a:t>
            </a:r>
            <a:r>
              <a:rPr lang="de-DE" sz="1200" i="1" dirty="0" err="1"/>
              <a:t>or</a:t>
            </a:r>
            <a:r>
              <a:rPr lang="de-DE" sz="1200" i="1" dirty="0"/>
              <a:t> </a:t>
            </a:r>
            <a:r>
              <a:rPr lang="de-DE" sz="1200" i="1" dirty="0" err="1"/>
              <a:t>License</a:t>
            </a:r>
            <a:r>
              <a:rPr lang="de-DE" sz="1200" i="1" dirty="0"/>
              <a:t> </a:t>
            </a:r>
            <a:r>
              <a:rPr lang="de-DE" sz="1200" i="1" dirty="0" err="1"/>
              <a:t>key</a:t>
            </a:r>
            <a:r>
              <a:rPr lang="de-DE" sz="1200" i="1" dirty="0"/>
              <a:t> </a:t>
            </a:r>
            <a:r>
              <a:rPr lang="de-DE" sz="1200" i="1" dirty="0" err="1"/>
              <a:t>misspelled</a:t>
            </a:r>
            <a:r>
              <a:rPr lang="de-DE" sz="1200" i="1" dirty="0"/>
              <a:t> 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495" y="4847490"/>
            <a:ext cx="441425" cy="4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Bilder_MPP-Config\mpp_service_st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2293198"/>
            <a:ext cx="9179365" cy="19435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kern="0" dirty="0" err="1">
                <a:solidFill>
                  <a:srgbClr val="D40041"/>
                </a:solidFill>
              </a:rPr>
              <a:t>Configuration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err="1">
                <a:solidFill>
                  <a:srgbClr val="D40041"/>
                </a:solidFill>
              </a:rPr>
              <a:t>of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smtClean="0">
                <a:solidFill>
                  <a:srgbClr val="D40041"/>
                </a:solidFill>
              </a:rPr>
              <a:t>MPP 1/4</a:t>
            </a:r>
            <a:r>
              <a:rPr lang="de-DE" altLang="de-DE" dirty="0" smtClean="0">
                <a:solidFill>
                  <a:srgbClr val="D40041"/>
                </a:solidFill>
              </a:rPr>
              <a:t>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Run </a:t>
            </a:r>
            <a:r>
              <a:rPr lang="de-DE" sz="2000" dirty="0" err="1"/>
              <a:t>the</a:t>
            </a:r>
            <a:r>
              <a:rPr lang="de-DE" sz="2000" dirty="0"/>
              <a:t> MPP-</a:t>
            </a:r>
            <a:r>
              <a:rPr lang="de-DE" sz="2000" dirty="0" err="1"/>
              <a:t>Configurator</a:t>
            </a:r>
            <a:r>
              <a:rPr lang="de-DE" sz="2000" dirty="0"/>
              <a:t>       </a:t>
            </a:r>
            <a:r>
              <a:rPr lang="de-DE" dirty="0"/>
              <a:t/>
            </a:r>
            <a:br>
              <a:rPr lang="de-DE" dirty="0"/>
            </a:br>
            <a:r>
              <a:rPr lang="de-DE" i="1" dirty="0"/>
              <a:t>(Press     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more</a:t>
            </a:r>
            <a:r>
              <a:rPr lang="de-DE" i="1" dirty="0"/>
              <a:t> </a:t>
            </a:r>
            <a:r>
              <a:rPr lang="de-DE" i="1" dirty="0" err="1"/>
              <a:t>information</a:t>
            </a:r>
            <a:r>
              <a:rPr lang="de-DE" i="1" dirty="0"/>
              <a:t>)</a:t>
            </a:r>
          </a:p>
          <a:p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42" y="1775469"/>
            <a:ext cx="310203" cy="32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866" y="2403315"/>
            <a:ext cx="11043870" cy="3078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0" y="327076"/>
            <a:ext cx="613190" cy="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kern="0" dirty="0" err="1">
                <a:solidFill>
                  <a:srgbClr val="D40041"/>
                </a:solidFill>
              </a:rPr>
              <a:t>Configuration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err="1">
                <a:solidFill>
                  <a:srgbClr val="D40041"/>
                </a:solidFill>
              </a:rPr>
              <a:t>of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smtClean="0">
                <a:solidFill>
                  <a:srgbClr val="D40041"/>
                </a:solidFill>
              </a:rPr>
              <a:t>MPP 2/4</a:t>
            </a:r>
            <a:r>
              <a:rPr lang="de-DE" altLang="de-DE" dirty="0" smtClean="0">
                <a:solidFill>
                  <a:srgbClr val="D40041"/>
                </a:solidFill>
              </a:rPr>
              <a:t>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MPP.ini</a:t>
            </a:r>
            <a:br>
              <a:rPr lang="de-DE" sz="2000" dirty="0"/>
            </a:br>
            <a:r>
              <a:rPr lang="en-US" sz="2000" i="1" dirty="0"/>
              <a:t>Mainly defines the interfaces such as: </a:t>
            </a:r>
            <a:br>
              <a:rPr lang="en-US" sz="2000" i="1" dirty="0"/>
            </a:br>
            <a:r>
              <a:rPr lang="en-US" sz="2000" i="1" dirty="0"/>
              <a:t>IP addresses, license, log files, </a:t>
            </a:r>
            <a:r>
              <a:rPr lang="en-US" sz="2000" i="1" dirty="0" smtClean="0"/>
              <a:t>etc.</a:t>
            </a:r>
            <a:br>
              <a:rPr lang="en-US" sz="2000" i="1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i="1" dirty="0" smtClean="0"/>
          </a:p>
          <a:p>
            <a:r>
              <a:rPr lang="de-DE" sz="2000" dirty="0"/>
              <a:t>OPC_Config.ini</a:t>
            </a:r>
            <a:r>
              <a:rPr lang="de-DE" dirty="0"/>
              <a:t/>
            </a:r>
            <a:br>
              <a:rPr lang="de-DE" dirty="0"/>
            </a:br>
            <a:r>
              <a:rPr lang="en-US" i="1" dirty="0"/>
              <a:t>Defines the individual OPC tags, their spelling and data types in order to be able to communicate with the OPC-UA server as an OPC-UA client.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0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kern="0" dirty="0" err="1">
                <a:solidFill>
                  <a:srgbClr val="D40041"/>
                </a:solidFill>
              </a:rPr>
              <a:t>Configuration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err="1">
                <a:solidFill>
                  <a:srgbClr val="D40041"/>
                </a:solidFill>
              </a:rPr>
              <a:t>of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smtClean="0">
                <a:solidFill>
                  <a:srgbClr val="D40041"/>
                </a:solidFill>
              </a:rPr>
              <a:t>MPP 3/4</a:t>
            </a:r>
            <a:r>
              <a:rPr lang="de-DE" altLang="de-DE" dirty="0" smtClean="0">
                <a:solidFill>
                  <a:srgbClr val="D40041"/>
                </a:solidFill>
              </a:rPr>
              <a:t>: </a:t>
            </a:r>
            <a:r>
              <a:rPr lang="de-DE" altLang="de-DE" sz="2400" b="0" dirty="0" smtClean="0">
                <a:solidFill>
                  <a:srgbClr val="D40041"/>
                </a:solidFill>
              </a:rPr>
              <a:t>mpp.ini </a:t>
            </a:r>
            <a:r>
              <a:rPr lang="de-DE" altLang="de-DE" sz="2400" b="0" dirty="0" err="1" smtClean="0">
                <a:solidFill>
                  <a:srgbClr val="D40041"/>
                </a:solidFill>
              </a:rPr>
              <a:t>for</a:t>
            </a:r>
            <a:r>
              <a:rPr lang="de-DE" altLang="de-DE" sz="2400" b="0" dirty="0" smtClean="0">
                <a:solidFill>
                  <a:srgbClr val="D40041"/>
                </a:solidFill>
              </a:rPr>
              <a:t> S7 </a:t>
            </a:r>
            <a:r>
              <a:rPr lang="de-DE" altLang="de-DE" sz="2400" b="0" dirty="0" err="1" smtClean="0">
                <a:solidFill>
                  <a:srgbClr val="D40041"/>
                </a:solidFill>
              </a:rPr>
              <a:t>and</a:t>
            </a:r>
            <a:r>
              <a:rPr lang="de-DE" altLang="de-DE" sz="2400" b="0" dirty="0" smtClean="0">
                <a:solidFill>
                  <a:srgbClr val="D40041"/>
                </a:solidFill>
              </a:rPr>
              <a:t> </a:t>
            </a:r>
            <a:r>
              <a:rPr lang="de-DE" altLang="de-DE" sz="2400" b="0" dirty="0" err="1" smtClean="0">
                <a:solidFill>
                  <a:srgbClr val="D40041"/>
                </a:solidFill>
              </a:rPr>
              <a:t>for</a:t>
            </a:r>
            <a:r>
              <a:rPr lang="de-DE" altLang="de-DE" sz="2400" b="0" dirty="0" smtClean="0">
                <a:solidFill>
                  <a:srgbClr val="D40041"/>
                </a:solidFill>
              </a:rPr>
              <a:t> OPC-UA</a:t>
            </a:r>
            <a:endParaRPr lang="de-DE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2121" y="1247557"/>
            <a:ext cx="10609763" cy="4581741"/>
            <a:chOff x="952122" y="1203597"/>
            <a:chExt cx="7868350" cy="3619841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852" y="1223039"/>
              <a:ext cx="1852004" cy="36003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125" y="1203597"/>
              <a:ext cx="2352347" cy="36003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952122" y="12245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S7</a:t>
              </a:r>
              <a:endParaRPr lang="de-DE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385777" y="1224577"/>
              <a:ext cx="812195" cy="3039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OPC-UA</a:t>
              </a: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dirty="0" smtClean="0"/>
                <a:t/>
              </a:r>
              <a:br>
                <a:rPr lang="de-DE" dirty="0" smtClean="0"/>
              </a:br>
              <a:r>
                <a:rPr lang="de-DE" sz="1600" dirty="0" smtClean="0"/>
                <a:t/>
              </a:r>
              <a:br>
                <a:rPr lang="de-DE" sz="1600" dirty="0" smtClean="0"/>
              </a:br>
              <a:r>
                <a:rPr lang="de-DE" sz="1600" dirty="0" smtClean="0"/>
                <a:t/>
              </a:r>
              <a:br>
                <a:rPr lang="de-DE" sz="1600" dirty="0" smtClean="0"/>
              </a:br>
              <a:r>
                <a:rPr lang="de-DE" sz="1600" dirty="0" smtClean="0"/>
                <a:t/>
              </a:r>
              <a:br>
                <a:rPr lang="de-DE" sz="1600" dirty="0" smtClean="0"/>
              </a:br>
              <a:r>
                <a:rPr lang="de-DE" sz="1600" dirty="0" smtClean="0"/>
                <a:t/>
              </a:r>
              <a:br>
                <a:rPr lang="de-DE" sz="1600" dirty="0" smtClean="0"/>
              </a:br>
              <a:r>
                <a:rPr lang="de-DE" sz="1600" dirty="0" smtClean="0"/>
                <a:t/>
              </a:r>
              <a:br>
                <a:rPr lang="de-DE" sz="1600" dirty="0" smtClean="0"/>
              </a:br>
              <a:r>
                <a:rPr lang="de-DE" sz="1400" i="1" dirty="0" smtClean="0">
                  <a:solidFill>
                    <a:srgbClr val="D41541"/>
                  </a:solidFill>
                </a:rPr>
                <a:t>The MPP</a:t>
              </a:r>
            </a:p>
            <a:p>
              <a:r>
                <a:rPr lang="de-DE" sz="1400" i="1" dirty="0" err="1">
                  <a:solidFill>
                    <a:srgbClr val="D41541"/>
                  </a:solidFill>
                </a:rPr>
                <a:t>c</a:t>
              </a:r>
              <a:r>
                <a:rPr lang="de-DE" sz="1400" i="1" dirty="0" err="1" smtClean="0">
                  <a:solidFill>
                    <a:srgbClr val="D41541"/>
                  </a:solidFill>
                </a:rPr>
                <a:t>an</a:t>
              </a:r>
              <a:r>
                <a:rPr lang="de-DE" sz="1400" i="1" dirty="0" smtClean="0">
                  <a:solidFill>
                    <a:srgbClr val="D41541"/>
                  </a:solidFill>
                </a:rPr>
                <a:t> </a:t>
              </a:r>
              <a:r>
                <a:rPr lang="de-DE" sz="1400" i="1" dirty="0" err="1" smtClean="0">
                  <a:solidFill>
                    <a:srgbClr val="D41541"/>
                  </a:solidFill>
                </a:rPr>
                <a:t>only</a:t>
              </a:r>
              <a:r>
                <a:rPr lang="de-DE" sz="1400" i="1" dirty="0" smtClean="0">
                  <a:solidFill>
                    <a:srgbClr val="D41541"/>
                  </a:solidFill>
                </a:rPr>
                <a:t/>
              </a:r>
              <a:br>
                <a:rPr lang="de-DE" sz="1400" i="1" dirty="0" smtClean="0">
                  <a:solidFill>
                    <a:srgbClr val="D41541"/>
                  </a:solidFill>
                </a:rPr>
              </a:br>
              <a:r>
                <a:rPr lang="de-DE" sz="1400" i="1" dirty="0" err="1" smtClean="0">
                  <a:solidFill>
                    <a:srgbClr val="D41541"/>
                  </a:solidFill>
                </a:rPr>
                <a:t>be</a:t>
              </a:r>
              <a:r>
                <a:rPr lang="de-DE" sz="1400" i="1" dirty="0" smtClean="0">
                  <a:solidFill>
                    <a:srgbClr val="D41541"/>
                  </a:solidFill>
                </a:rPr>
                <a:t> </a:t>
              </a:r>
              <a:r>
                <a:rPr lang="de-DE" sz="1400" i="1" dirty="0" err="1" smtClean="0">
                  <a:solidFill>
                    <a:srgbClr val="D41541"/>
                  </a:solidFill>
                </a:rPr>
                <a:t>the</a:t>
              </a:r>
              <a:r>
                <a:rPr lang="de-DE" sz="1400" i="1" dirty="0" smtClean="0">
                  <a:solidFill>
                    <a:srgbClr val="D41541"/>
                  </a:solidFill>
                </a:rPr>
                <a:t/>
              </a:r>
              <a:br>
                <a:rPr lang="de-DE" sz="1400" i="1" dirty="0" smtClean="0">
                  <a:solidFill>
                    <a:srgbClr val="D41541"/>
                  </a:solidFill>
                </a:rPr>
              </a:br>
              <a:r>
                <a:rPr lang="de-DE" sz="1400" i="1" dirty="0" smtClean="0">
                  <a:solidFill>
                    <a:srgbClr val="D41541"/>
                  </a:solidFill>
                </a:rPr>
                <a:t>Client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kern="0" dirty="0" err="1">
                <a:solidFill>
                  <a:srgbClr val="D40041"/>
                </a:solidFill>
              </a:rPr>
              <a:t>Configuration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err="1">
                <a:solidFill>
                  <a:srgbClr val="D40041"/>
                </a:solidFill>
              </a:rPr>
              <a:t>of</a:t>
            </a:r>
            <a:r>
              <a:rPr lang="de-DE" altLang="de-DE" kern="0" dirty="0">
                <a:solidFill>
                  <a:srgbClr val="D40041"/>
                </a:solidFill>
              </a:rPr>
              <a:t> </a:t>
            </a:r>
            <a:r>
              <a:rPr lang="de-DE" altLang="de-DE" kern="0" dirty="0" smtClean="0">
                <a:solidFill>
                  <a:srgbClr val="D40041"/>
                </a:solidFill>
              </a:rPr>
              <a:t>MPP 4/4</a:t>
            </a:r>
            <a:r>
              <a:rPr lang="de-DE" altLang="de-DE" dirty="0" smtClean="0">
                <a:solidFill>
                  <a:srgbClr val="D40041"/>
                </a:solidFill>
              </a:rPr>
              <a:t>: </a:t>
            </a:r>
            <a:r>
              <a:rPr lang="de-DE" altLang="de-DE" sz="2400" b="0" dirty="0" smtClean="0">
                <a:solidFill>
                  <a:srgbClr val="D40041"/>
                </a:solidFill>
              </a:rPr>
              <a:t>„OPC_Config.ini“ </a:t>
            </a:r>
            <a:r>
              <a:rPr lang="de-DE" altLang="de-DE" sz="1800" b="0" dirty="0" smtClean="0">
                <a:solidFill>
                  <a:srgbClr val="D40041"/>
                </a:solidFill>
              </a:rPr>
              <a:t>(OPC-UA </a:t>
            </a:r>
            <a:r>
              <a:rPr lang="de-DE" altLang="de-DE" sz="1800" b="0" dirty="0" err="1" smtClean="0">
                <a:solidFill>
                  <a:srgbClr val="D40041"/>
                </a:solidFill>
              </a:rPr>
              <a:t>only</a:t>
            </a:r>
            <a:r>
              <a:rPr lang="de-DE" altLang="de-DE" sz="1800" b="0" dirty="0" smtClean="0">
                <a:solidFill>
                  <a:srgbClr val="D40041"/>
                </a:solidFill>
              </a:rPr>
              <a:t>)</a:t>
            </a:r>
            <a:endParaRPr lang="de-DE" sz="2000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57" y="1262563"/>
            <a:ext cx="6744694" cy="4865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6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dirty="0">
                <a:solidFill>
                  <a:srgbClr val="D40041"/>
                </a:solidFill>
              </a:rPr>
              <a:t>MPP .log-Files</a:t>
            </a:r>
            <a:r>
              <a:rPr lang="de-DE" altLang="de-DE" dirty="0" smtClean="0">
                <a:solidFill>
                  <a:srgbClr val="D40041"/>
                </a:solidFill>
              </a:rPr>
              <a:t>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8823324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the application starts, a new file is created with the current time and date and the ending .log or, if the file already exists, the new entries are appended to the end of the </a:t>
            </a:r>
            <a:r>
              <a:rPr lang="en-US" sz="2000" dirty="0" smtClean="0"/>
              <a:t>file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/>
              <a:t>If no new entries are made, the application runs without any error. Otherwise the entries can be helpful for </a:t>
            </a:r>
            <a:r>
              <a:rPr lang="en-US" sz="2000" dirty="0" smtClean="0"/>
              <a:t>troubleshooting</a:t>
            </a:r>
            <a:br>
              <a:rPr lang="en-US" sz="2000" dirty="0" smtClean="0"/>
            </a:br>
            <a:endParaRPr lang="de-DE" sz="2000" dirty="0"/>
          </a:p>
        </p:txBody>
      </p:sp>
      <p:pic>
        <p:nvPicPr>
          <p:cNvPr id="7" name="Picture 4" descr="D:\Bilder_MPP-Config\LOG-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842423"/>
            <a:ext cx="9877292" cy="1097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33" y="359508"/>
            <a:ext cx="2883307" cy="95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kern="0" dirty="0" smtClean="0">
                <a:solidFill>
                  <a:srgbClr val="D40041"/>
                </a:solidFill>
              </a:rPr>
              <a:t>Licensing </a:t>
            </a:r>
            <a:r>
              <a:rPr lang="de-DE" altLang="de-DE" kern="0" dirty="0" err="1" smtClean="0">
                <a:solidFill>
                  <a:srgbClr val="D40041"/>
                </a:solidFill>
              </a:rPr>
              <a:t>of</a:t>
            </a:r>
            <a:r>
              <a:rPr lang="de-DE" altLang="de-DE" kern="0" dirty="0" smtClean="0">
                <a:solidFill>
                  <a:srgbClr val="D40041"/>
                </a:solidFill>
              </a:rPr>
              <a:t> MPP: </a:t>
            </a:r>
            <a:r>
              <a:rPr lang="de-DE" sz="1800" b="0" i="1" dirty="0">
                <a:solidFill>
                  <a:srgbClr val="C00000"/>
                </a:solidFill>
              </a:rPr>
              <a:t>(</a:t>
            </a:r>
            <a:r>
              <a:rPr lang="de-DE" sz="1800" b="0" i="1" dirty="0" err="1">
                <a:solidFill>
                  <a:srgbClr val="C00000"/>
                </a:solidFill>
              </a:rPr>
              <a:t>Without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license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key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the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mpp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is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working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for</a:t>
            </a:r>
            <a:r>
              <a:rPr lang="de-DE" sz="1800" b="0" i="1" dirty="0">
                <a:solidFill>
                  <a:srgbClr val="C00000"/>
                </a:solidFill>
              </a:rPr>
              <a:t> </a:t>
            </a:r>
            <a:r>
              <a:rPr lang="de-DE" sz="1800" b="0" i="1" dirty="0" err="1">
                <a:solidFill>
                  <a:srgbClr val="C00000"/>
                </a:solidFill>
              </a:rPr>
              <a:t>only</a:t>
            </a:r>
            <a:r>
              <a:rPr lang="de-DE" sz="1800" b="0" i="1" dirty="0">
                <a:solidFill>
                  <a:srgbClr val="C00000"/>
                </a:solidFill>
              </a:rPr>
              <a:t> 2 </a:t>
            </a:r>
            <a:r>
              <a:rPr lang="de-DE" sz="1800" b="0" i="1" dirty="0" err="1">
                <a:solidFill>
                  <a:srgbClr val="C00000"/>
                </a:solidFill>
              </a:rPr>
              <a:t>hours</a:t>
            </a:r>
            <a:r>
              <a:rPr lang="de-DE" sz="1800" b="0" i="1" dirty="0">
                <a:solidFill>
                  <a:srgbClr val="C00000"/>
                </a:solidFill>
              </a:rPr>
              <a:t>)</a:t>
            </a:r>
            <a:endParaRPr lang="de-DE" sz="1800" b="0" kern="0" dirty="0">
              <a:solidFill>
                <a:srgbClr val="C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The </a:t>
            </a:r>
            <a:r>
              <a:rPr lang="de-DE" sz="2000" dirty="0" err="1"/>
              <a:t>licensing</a:t>
            </a:r>
            <a:r>
              <a:rPr lang="de-DE" sz="2000" dirty="0"/>
              <a:t> </a:t>
            </a:r>
            <a:r>
              <a:rPr lang="de-DE" sz="2000" dirty="0" err="1"/>
              <a:t>depends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MAC </a:t>
            </a:r>
            <a:r>
              <a:rPr lang="de-DE" sz="2000" dirty="0" err="1"/>
              <a:t>address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PrismaPro </a:t>
            </a:r>
            <a:r>
              <a:rPr lang="de-DE" sz="2000" dirty="0" err="1"/>
              <a:t>device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sz="2000" dirty="0" err="1" smtClean="0"/>
              <a:t>Get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MAC </a:t>
            </a:r>
            <a:r>
              <a:rPr lang="de-DE" sz="2000" dirty="0" err="1" smtClean="0"/>
              <a:t>address</a:t>
            </a:r>
            <a:r>
              <a:rPr lang="de-DE" sz="2000" dirty="0" smtClean="0"/>
              <a:t>: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sz="2000" dirty="0" smtClean="0"/>
              <a:t>Send </a:t>
            </a:r>
            <a:r>
              <a:rPr lang="de-DE" sz="2000" dirty="0" err="1"/>
              <a:t>this</a:t>
            </a:r>
            <a:r>
              <a:rPr lang="de-DE" sz="2000" dirty="0"/>
              <a:t> MAC </a:t>
            </a:r>
            <a:r>
              <a:rPr lang="de-DE" sz="2000" dirty="0" err="1"/>
              <a:t>address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contact</a:t>
            </a:r>
            <a:r>
              <a:rPr lang="de-DE" sz="2000" dirty="0"/>
              <a:t> </a:t>
            </a:r>
            <a:r>
              <a:rPr lang="de-DE" sz="2000" dirty="0" err="1"/>
              <a:t>details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: 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>
                <a:solidFill>
                  <a:srgbClr val="0D0D0D"/>
                </a:solidFill>
                <a:hlinkClick r:id="rId2"/>
              </a:rPr>
              <a:t>QMS@Pfeiffer-Vacuum.de</a:t>
            </a:r>
            <a:r>
              <a:rPr lang="de-DE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de-DE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de-DE" sz="16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licensed</a:t>
            </a:r>
            <a:r>
              <a:rPr lang="de-DE" sz="2000" dirty="0"/>
              <a:t>, </a:t>
            </a:r>
            <a:r>
              <a:rPr lang="de-DE" sz="2000" dirty="0" err="1"/>
              <a:t>you</a:t>
            </a:r>
            <a:r>
              <a:rPr lang="de-DE" sz="2000" dirty="0"/>
              <a:t> will </a:t>
            </a:r>
            <a:r>
              <a:rPr lang="de-DE" sz="2000" dirty="0" err="1"/>
              <a:t>receive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license</a:t>
            </a:r>
            <a:r>
              <a:rPr lang="de-DE" sz="2000" dirty="0"/>
              <a:t> </a:t>
            </a:r>
            <a:r>
              <a:rPr lang="de-DE" sz="2000" dirty="0" err="1"/>
              <a:t>key</a:t>
            </a:r>
            <a:r>
              <a:rPr lang="de-DE" sz="1600" dirty="0" smtClean="0"/>
              <a:t/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2000" dirty="0" err="1" smtClean="0"/>
              <a:t>Fill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license</a:t>
            </a:r>
            <a:r>
              <a:rPr lang="de-DE" sz="2000" dirty="0" smtClean="0"/>
              <a:t> </a:t>
            </a:r>
            <a:r>
              <a:rPr lang="de-DE" sz="2000" dirty="0" err="1" smtClean="0"/>
              <a:t>key</a:t>
            </a:r>
            <a:r>
              <a:rPr lang="de-DE" sz="2000" dirty="0" smtClean="0"/>
              <a:t> in mpp.ini </a:t>
            </a:r>
            <a:r>
              <a:rPr lang="de-DE" sz="2000" dirty="0" err="1" smtClean="0"/>
              <a:t>manually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MPP-</a:t>
            </a:r>
            <a:r>
              <a:rPr lang="de-DE" sz="2000" dirty="0" err="1" smtClean="0"/>
              <a:t>configurator</a:t>
            </a:r>
            <a:endParaRPr lang="de-DE" sz="2000" dirty="0" smtClean="0"/>
          </a:p>
          <a:p>
            <a:endParaRPr lang="de-DE" sz="1600" dirty="0"/>
          </a:p>
          <a:p>
            <a:endParaRPr lang="de-DE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23678"/>
            <a:ext cx="3104933" cy="85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7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dirty="0">
                <a:solidFill>
                  <a:srgbClr val="D40041"/>
                </a:solidFill>
              </a:rPr>
              <a:t>Save </a:t>
            </a:r>
            <a:r>
              <a:rPr lang="de-DE" dirty="0" err="1">
                <a:solidFill>
                  <a:srgbClr val="D40041"/>
                </a:solidFill>
              </a:rPr>
              <a:t>the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err="1">
                <a:solidFill>
                  <a:srgbClr val="D40041"/>
                </a:solidFill>
              </a:rPr>
              <a:t>configuration</a:t>
            </a:r>
            <a:r>
              <a:rPr lang="de-DE" altLang="de-DE" dirty="0" smtClean="0">
                <a:solidFill>
                  <a:srgbClr val="D40041"/>
                </a:solidFill>
              </a:rPr>
              <a:t>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Copy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Configuration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MPP-Folder </a:t>
            </a:r>
            <a:br>
              <a:rPr lang="de-DE" sz="2000" dirty="0"/>
            </a:br>
            <a:r>
              <a:rPr lang="de-DE" sz="1200" dirty="0"/>
              <a:t>(</a:t>
            </a:r>
            <a:r>
              <a:rPr lang="de-DE" sz="1200" dirty="0" err="1"/>
              <a:t>Where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mpp.exe </a:t>
            </a:r>
            <a:r>
              <a:rPr lang="de-DE" sz="1200" dirty="0" err="1"/>
              <a:t>is</a:t>
            </a:r>
            <a:r>
              <a:rPr lang="de-DE" sz="1200" dirty="0" smtClean="0"/>
              <a:t>)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/>
              <a:t/>
            </a:r>
            <a:br>
              <a:rPr lang="de-DE" sz="1100" dirty="0" smtClean="0"/>
            </a:br>
            <a:endParaRPr lang="de-DE" sz="800" dirty="0"/>
          </a:p>
          <a:p>
            <a:r>
              <a:rPr lang="de-DE" sz="2000" dirty="0" err="1"/>
              <a:t>With</a:t>
            </a:r>
            <a:r>
              <a:rPr lang="de-DE" sz="2000" dirty="0"/>
              <a:t> a </a:t>
            </a:r>
            <a:r>
              <a:rPr lang="de-DE" sz="2000" dirty="0" err="1"/>
              <a:t>text</a:t>
            </a:r>
            <a:r>
              <a:rPr lang="de-DE" sz="2000" dirty="0"/>
              <a:t> </a:t>
            </a:r>
            <a:r>
              <a:rPr lang="de-DE" sz="2000" dirty="0" err="1"/>
              <a:t>editor</a:t>
            </a:r>
            <a:r>
              <a:rPr lang="de-DE" sz="2000" dirty="0"/>
              <a:t>, like </a:t>
            </a:r>
            <a:r>
              <a:rPr lang="de-DE" sz="2000" dirty="0" err="1"/>
              <a:t>notepad</a:t>
            </a:r>
            <a:r>
              <a:rPr lang="de-DE" sz="2000" dirty="0"/>
              <a:t>,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edit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ini</a:t>
            </a:r>
            <a:r>
              <a:rPr lang="de-DE" sz="2000" dirty="0"/>
              <a:t>-Files </a:t>
            </a:r>
            <a:r>
              <a:rPr lang="de-DE" sz="2000" dirty="0" err="1" smtClean="0"/>
              <a:t>manually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sz="2000" dirty="0"/>
              <a:t>After a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configuration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restart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/>
              <a:t>MPP </a:t>
            </a:r>
            <a:r>
              <a:rPr lang="de-DE" sz="2000" dirty="0" err="1"/>
              <a:t>service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MPP.exe. </a:t>
            </a:r>
            <a:r>
              <a:rPr lang="de-DE" sz="1200" i="1" dirty="0"/>
              <a:t>(</a:t>
            </a:r>
            <a:r>
              <a:rPr lang="de-DE" sz="1200" i="1" dirty="0" err="1"/>
              <a:t>It‘s</a:t>
            </a:r>
            <a:r>
              <a:rPr lang="de-DE" sz="1200" i="1" dirty="0"/>
              <a:t> </a:t>
            </a:r>
            <a:r>
              <a:rPr lang="de-DE" sz="1200" i="1" dirty="0" err="1"/>
              <a:t>about</a:t>
            </a:r>
            <a:r>
              <a:rPr lang="de-DE" sz="1200" i="1" dirty="0"/>
              <a:t> </a:t>
            </a:r>
            <a:r>
              <a:rPr lang="de-DE" sz="1200" i="1" dirty="0" err="1"/>
              <a:t>with</a:t>
            </a:r>
            <a:r>
              <a:rPr lang="de-DE" sz="1200" i="1" dirty="0"/>
              <a:t> </a:t>
            </a:r>
            <a:r>
              <a:rPr lang="de-DE" sz="1200" i="1" dirty="0" err="1"/>
              <a:t>or</a:t>
            </a:r>
            <a:r>
              <a:rPr lang="de-DE" sz="1200" i="1" dirty="0"/>
              <a:t> </a:t>
            </a:r>
            <a:r>
              <a:rPr lang="de-DE" sz="1200" i="1" dirty="0" err="1"/>
              <a:t>without</a:t>
            </a:r>
            <a:r>
              <a:rPr lang="de-DE" sz="1200" i="1" dirty="0"/>
              <a:t> </a:t>
            </a:r>
            <a:r>
              <a:rPr lang="de-DE" sz="1200" i="1" dirty="0" err="1"/>
              <a:t>license</a:t>
            </a:r>
            <a:r>
              <a:rPr lang="de-DE" sz="1200" i="1" dirty="0"/>
              <a:t> </a:t>
            </a:r>
            <a:r>
              <a:rPr lang="de-DE" sz="1200" i="1" dirty="0" err="1"/>
              <a:t>key</a:t>
            </a:r>
            <a:r>
              <a:rPr lang="de-DE" sz="1200" i="1" dirty="0"/>
              <a:t>)</a:t>
            </a:r>
          </a:p>
          <a:p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041" y="442623"/>
            <a:ext cx="4022190" cy="4737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61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92000"/>
          </a:xfrm>
        </p:spPr>
        <p:txBody>
          <a:bodyPr/>
          <a:lstStyle/>
          <a:p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MPP </a:t>
            </a:r>
            <a:r>
              <a:rPr lang="de-DE" dirty="0" smtClean="0">
                <a:solidFill>
                  <a:srgbClr val="D40041"/>
                </a:solidFill>
                <a:sym typeface="Wingdings" panose="05000000000000000000" pitchFamily="2" charset="2"/>
              </a:rPr>
              <a:t> Siemens PLC 1/3</a:t>
            </a:r>
            <a:r>
              <a:rPr lang="de-DE" altLang="de-DE" dirty="0" smtClean="0">
                <a:solidFill>
                  <a:srgbClr val="D40041"/>
                </a:solidFill>
              </a:rPr>
              <a:t>: </a:t>
            </a:r>
            <a:br>
              <a:rPr lang="de-DE" altLang="de-DE" dirty="0" smtClean="0">
                <a:solidFill>
                  <a:srgbClr val="D40041"/>
                </a:solidFill>
              </a:rPr>
            </a:br>
            <a:r>
              <a:rPr lang="de-DE" altLang="de-DE" sz="2000" b="0" dirty="0" smtClean="0">
                <a:solidFill>
                  <a:srgbClr val="D40041"/>
                </a:solidFill>
              </a:rPr>
              <a:t>PLC </a:t>
            </a:r>
            <a:r>
              <a:rPr lang="de-DE" altLang="de-DE" sz="2000" b="0" dirty="0">
                <a:solidFill>
                  <a:srgbClr val="D40041"/>
                </a:solidFill>
              </a:rPr>
              <a:t>1516-3 PN/DP PLC Online (Watch-List)</a:t>
            </a:r>
            <a:endParaRPr lang="de-DE" sz="2000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9" y="1761764"/>
            <a:ext cx="11190112" cy="3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22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92000"/>
          </a:xfrm>
        </p:spPr>
        <p:txBody>
          <a:bodyPr/>
          <a:lstStyle/>
          <a:p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MPP </a:t>
            </a:r>
            <a:r>
              <a:rPr lang="de-DE" dirty="0" smtClean="0">
                <a:solidFill>
                  <a:srgbClr val="D40041"/>
                </a:solidFill>
                <a:sym typeface="Wingdings" panose="05000000000000000000" pitchFamily="2" charset="2"/>
              </a:rPr>
              <a:t> Siemens PLC 2/3</a:t>
            </a:r>
            <a:r>
              <a:rPr lang="de-DE" altLang="de-DE" dirty="0" smtClean="0">
                <a:solidFill>
                  <a:srgbClr val="D40041"/>
                </a:solidFill>
              </a:rPr>
              <a:t>: </a:t>
            </a:r>
            <a:br>
              <a:rPr lang="de-DE" altLang="de-DE" dirty="0" smtClean="0">
                <a:solidFill>
                  <a:srgbClr val="D40041"/>
                </a:solidFill>
              </a:rPr>
            </a:br>
            <a:r>
              <a:rPr lang="de-DE" altLang="de-DE" sz="2000" b="0" dirty="0" smtClean="0">
                <a:solidFill>
                  <a:srgbClr val="D40041"/>
                </a:solidFill>
              </a:rPr>
              <a:t>PLC 1516-3 </a:t>
            </a:r>
            <a:r>
              <a:rPr lang="de-DE" altLang="de-DE" sz="2000" b="0" dirty="0">
                <a:solidFill>
                  <a:srgbClr val="D40041"/>
                </a:solidFill>
              </a:rPr>
              <a:t>PN/DP PLC Online (DB100 Part 1)</a:t>
            </a:r>
            <a:endParaRPr lang="de-DE" sz="2000" b="0" dirty="0">
              <a:solidFill>
                <a:srgbClr val="D4004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41" y="1211554"/>
            <a:ext cx="10054415" cy="488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5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32060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D40041"/>
                </a:solidFill>
              </a:rPr>
              <a:t>MPP:</a:t>
            </a:r>
            <a:r>
              <a:rPr lang="de-DE" altLang="de-DE" dirty="0">
                <a:solidFill>
                  <a:srgbClr val="D40041"/>
                </a:solidFill>
              </a:rPr>
              <a:t>	</a:t>
            </a:r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</a:t>
            </a:r>
            <a:r>
              <a:rPr lang="de-DE" dirty="0" err="1">
                <a:solidFill>
                  <a:srgbClr val="D40041"/>
                </a:solidFill>
              </a:rPr>
              <a:t>for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err="1">
                <a:solidFill>
                  <a:srgbClr val="D40041"/>
                </a:solidFill>
              </a:rPr>
              <a:t>communication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err="1" smtClean="0">
                <a:solidFill>
                  <a:srgbClr val="D40041"/>
                </a:solidFill>
              </a:rPr>
              <a:t>between</a:t>
            </a:r>
            <a:r>
              <a:rPr lang="de-DE" dirty="0" smtClean="0">
                <a:solidFill>
                  <a:srgbClr val="D40041"/>
                </a:solidFill>
              </a:rPr>
              <a:t> </a:t>
            </a:r>
            <a:r>
              <a:rPr lang="de-DE" dirty="0" err="1" smtClean="0">
                <a:solidFill>
                  <a:srgbClr val="D40041"/>
                </a:solidFill>
              </a:rPr>
              <a:t>Mass-Spectrometer</a:t>
            </a:r>
            <a:r>
              <a:rPr lang="de-DE" dirty="0" smtClean="0">
                <a:solidFill>
                  <a:srgbClr val="D40041"/>
                </a:solidFill>
              </a:rPr>
              <a:t> </a:t>
            </a:r>
            <a:r>
              <a:rPr lang="de-DE" dirty="0">
                <a:solidFill>
                  <a:srgbClr val="D40041"/>
                </a:solidFill>
              </a:rPr>
              <a:t>PrismaPro</a:t>
            </a:r>
            <a:r>
              <a:rPr lang="de-DE" altLang="de-DE" dirty="0">
                <a:solidFill>
                  <a:srgbClr val="D40041"/>
                </a:solidFill>
              </a:rPr>
              <a:t> </a:t>
            </a:r>
            <a:r>
              <a:rPr lang="de-DE" altLang="de-DE" dirty="0" smtClean="0">
                <a:solidFill>
                  <a:srgbClr val="D40041"/>
                </a:solidFill>
              </a:rPr>
              <a:t>	</a:t>
            </a:r>
            <a:r>
              <a:rPr lang="de-DE" altLang="de-DE" dirty="0" err="1" smtClean="0">
                <a:solidFill>
                  <a:srgbClr val="D40041"/>
                </a:solidFill>
              </a:rPr>
              <a:t>and</a:t>
            </a:r>
            <a:r>
              <a:rPr lang="de-DE" altLang="de-DE" dirty="0" smtClean="0">
                <a:solidFill>
                  <a:srgbClr val="D40041"/>
                </a:solidFill>
              </a:rPr>
              <a:t> PC</a:t>
            </a:r>
            <a:r>
              <a:rPr lang="de-DE" altLang="de-DE" dirty="0">
                <a:solidFill>
                  <a:srgbClr val="D40041"/>
                </a:solidFill>
              </a:rPr>
              <a:t> </a:t>
            </a:r>
            <a:r>
              <a:rPr lang="de-DE" altLang="de-DE" dirty="0" smtClean="0">
                <a:solidFill>
                  <a:srgbClr val="D40041"/>
                </a:solidFill>
              </a:rPr>
              <a:t>/ PLC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540000" y="1401288"/>
            <a:ext cx="11109600" cy="4714504"/>
          </a:xfrm>
        </p:spPr>
        <p:txBody>
          <a:bodyPr/>
          <a:lstStyle/>
          <a:p>
            <a:r>
              <a:rPr lang="de-DE" altLang="de-DE" sz="1800" b="1" dirty="0">
                <a:solidFill>
                  <a:schemeClr val="tx1"/>
                </a:solidFill>
              </a:rPr>
              <a:t/>
            </a:r>
            <a:br>
              <a:rPr lang="de-DE" altLang="de-DE" sz="1800" b="1" dirty="0">
                <a:solidFill>
                  <a:schemeClr val="tx1"/>
                </a:solidFill>
              </a:rPr>
            </a:br>
            <a:endParaRPr lang="de-DE" altLang="de-DE" sz="1800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Mar-21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7797770" y="5660521"/>
            <a:ext cx="4066424" cy="60361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050" b="1" dirty="0" smtClean="0"/>
              <a:t>*   </a:t>
            </a:r>
            <a:r>
              <a:rPr lang="en-US" sz="800" b="1" dirty="0"/>
              <a:t>Copyright </a:t>
            </a:r>
            <a:r>
              <a:rPr lang="en-US" sz="800" b="1" dirty="0" smtClean="0"/>
              <a:t>notice:</a:t>
            </a:r>
            <a:r>
              <a:rPr lang="en-US" sz="800" dirty="0" smtClean="0"/>
              <a:t> </a:t>
            </a:r>
            <a:r>
              <a:rPr lang="en-US" sz="800" dirty="0"/>
              <a:t>Image source "© Siemens AG 2020, All rights reserved".</a:t>
            </a:r>
            <a:endParaRPr lang="en-US" sz="1000" baseline="30000" dirty="0" smtClean="0"/>
          </a:p>
          <a:p>
            <a:r>
              <a:rPr lang="en-US" sz="1000" dirty="0"/>
              <a:t>** </a:t>
            </a:r>
            <a:r>
              <a:rPr lang="en-US" sz="1000" baseline="30000" dirty="0" smtClean="0"/>
              <a:t>   </a:t>
            </a:r>
            <a:r>
              <a:rPr lang="en-US" sz="1000" dirty="0" err="1" smtClean="0"/>
              <a:t>wikipedia</a:t>
            </a:r>
            <a:r>
              <a:rPr lang="en-US" sz="1000" b="1" dirty="0"/>
              <a:t>: </a:t>
            </a:r>
            <a:r>
              <a:rPr lang="en-US" sz="1200" b="1" dirty="0" smtClean="0">
                <a:hlinkClick r:id="rId2"/>
              </a:rPr>
              <a:t>O</a:t>
            </a:r>
            <a:r>
              <a:rPr lang="en-US" sz="1000" b="1" dirty="0" smtClean="0">
                <a:hlinkClick r:id="rId2"/>
              </a:rPr>
              <a:t>pen</a:t>
            </a:r>
            <a:r>
              <a:rPr lang="en-US" sz="1200" b="1" dirty="0" smtClean="0">
                <a:hlinkClick r:id="rId2"/>
              </a:rPr>
              <a:t>P</a:t>
            </a:r>
            <a:r>
              <a:rPr lang="en-US" sz="1000" b="1" dirty="0" smtClean="0">
                <a:hlinkClick r:id="rId2"/>
              </a:rPr>
              <a:t>latform</a:t>
            </a:r>
            <a:r>
              <a:rPr lang="en-US" sz="1200" b="1" dirty="0" smtClean="0">
                <a:hlinkClick r:id="rId2"/>
              </a:rPr>
              <a:t>C</a:t>
            </a:r>
            <a:r>
              <a:rPr lang="en-US" sz="1000" b="1" dirty="0" smtClean="0">
                <a:hlinkClick r:id="rId2"/>
              </a:rPr>
              <a:t>ommunications</a:t>
            </a:r>
            <a:r>
              <a:rPr lang="en-US" sz="1200" b="1" dirty="0" smtClean="0">
                <a:hlinkClick r:id="rId2"/>
              </a:rPr>
              <a:t>-U</a:t>
            </a:r>
            <a:r>
              <a:rPr lang="en-US" sz="1000" b="1" dirty="0" smtClean="0">
                <a:hlinkClick r:id="rId2"/>
              </a:rPr>
              <a:t>nified</a:t>
            </a:r>
            <a:r>
              <a:rPr lang="en-US" sz="1200" b="1" dirty="0" smtClean="0">
                <a:hlinkClick r:id="rId2"/>
              </a:rPr>
              <a:t>A</a:t>
            </a:r>
            <a:r>
              <a:rPr lang="en-US" sz="1000" b="1" dirty="0" smtClean="0">
                <a:hlinkClick r:id="rId2"/>
              </a:rPr>
              <a:t>rchitecture</a:t>
            </a:r>
            <a:endParaRPr lang="en-US" sz="1000" b="1" dirty="0" smtClean="0"/>
          </a:p>
          <a:p>
            <a:r>
              <a:rPr lang="en-US" sz="1000" dirty="0" smtClean="0"/>
              <a:t>*** </a:t>
            </a:r>
            <a:r>
              <a:rPr lang="en-US" sz="1000" dirty="0" err="1" smtClean="0"/>
              <a:t>wikipedia</a:t>
            </a:r>
            <a:r>
              <a:rPr lang="en-US" sz="1000" dirty="0" smtClean="0"/>
              <a:t>: </a:t>
            </a:r>
            <a:r>
              <a:rPr lang="en-US" sz="1200" b="1" dirty="0">
                <a:hlinkClick r:id="rId3"/>
              </a:rPr>
              <a:t>A</a:t>
            </a:r>
            <a:r>
              <a:rPr lang="en-US" sz="1000" b="1" dirty="0" smtClean="0">
                <a:hlinkClick r:id="rId3"/>
              </a:rPr>
              <a:t>pplication </a:t>
            </a:r>
            <a:r>
              <a:rPr lang="en-US" sz="1200" b="1" dirty="0">
                <a:hlinkClick r:id="rId3"/>
              </a:rPr>
              <a:t>P</a:t>
            </a:r>
            <a:r>
              <a:rPr lang="en-US" sz="1000" b="1" dirty="0" smtClean="0">
                <a:hlinkClick r:id="rId3"/>
              </a:rPr>
              <a:t>rogramming </a:t>
            </a:r>
            <a:r>
              <a:rPr lang="en-US" sz="1200" b="1" dirty="0" smtClean="0">
                <a:hlinkClick r:id="rId3"/>
              </a:rPr>
              <a:t>I</a:t>
            </a:r>
            <a:r>
              <a:rPr lang="en-US" sz="1000" b="1" dirty="0" smtClean="0">
                <a:hlinkClick r:id="rId3"/>
              </a:rPr>
              <a:t>nterface</a:t>
            </a:r>
            <a:endParaRPr lang="de-DE" sz="1000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6" y="2951535"/>
            <a:ext cx="2774695" cy="166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41" y="2806096"/>
            <a:ext cx="1650423" cy="1650423"/>
          </a:xfrm>
          <a:prstGeom prst="rect">
            <a:avLst/>
          </a:prstGeom>
        </p:spPr>
      </p:pic>
      <p:sp>
        <p:nvSpPr>
          <p:cNvPr id="16" name="Nach unten gekrümmter Pfeil 15"/>
          <p:cNvSpPr/>
          <p:nvPr/>
        </p:nvSpPr>
        <p:spPr>
          <a:xfrm>
            <a:off x="2110256" y="2188310"/>
            <a:ext cx="5710234" cy="11308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Nach unten gekrümmter Pfeil 16"/>
          <p:cNvSpPr/>
          <p:nvPr/>
        </p:nvSpPr>
        <p:spPr>
          <a:xfrm flipH="1" flipV="1">
            <a:off x="2198105" y="4384554"/>
            <a:ext cx="5534535" cy="82408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779401" y="3561027"/>
            <a:ext cx="237194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API</a:t>
            </a:r>
            <a:r>
              <a:rPr lang="de-DE" b="1" baseline="30000" dirty="0" smtClean="0"/>
              <a:t>***</a:t>
            </a:r>
            <a:r>
              <a:rPr lang="de-DE" b="1" dirty="0" smtClean="0"/>
              <a:t> via http</a:t>
            </a:r>
            <a:endParaRPr lang="de-DE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8600411" y="3459418"/>
            <a:ext cx="1625221" cy="413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Start/</a:t>
            </a:r>
            <a:r>
              <a:rPr lang="de-DE" sz="1600" dirty="0" err="1" smtClean="0"/>
              <a:t>Stop</a:t>
            </a:r>
            <a:r>
              <a:rPr lang="de-DE" sz="1600" dirty="0" smtClean="0"/>
              <a:t>…</a:t>
            </a:r>
            <a:endParaRPr lang="de-DE" sz="1600" dirty="0"/>
          </a:p>
        </p:txBody>
      </p:sp>
      <p:sp>
        <p:nvSpPr>
          <p:cNvPr id="22" name="Textfeld 21"/>
          <p:cNvSpPr txBox="1"/>
          <p:nvPr/>
        </p:nvSpPr>
        <p:spPr>
          <a:xfrm>
            <a:off x="8616686" y="4123359"/>
            <a:ext cx="1625221" cy="413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Recipe</a:t>
            </a:r>
            <a:r>
              <a:rPr lang="de-DE" sz="1600" dirty="0"/>
              <a:t> </a:t>
            </a:r>
            <a:r>
              <a:rPr lang="de-DE" sz="1600" dirty="0" smtClean="0"/>
              <a:t>….</a:t>
            </a:r>
            <a:endParaRPr lang="de-DE" sz="16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6002" y="3539492"/>
            <a:ext cx="716599" cy="71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/>
          <p:cNvSpPr txBox="1"/>
          <p:nvPr/>
        </p:nvSpPr>
        <p:spPr>
          <a:xfrm>
            <a:off x="3427314" y="2458006"/>
            <a:ext cx="3250441" cy="45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Values/</a:t>
            </a:r>
            <a:r>
              <a:rPr lang="de-DE" dirty="0" err="1" smtClean="0"/>
              <a:t>Conditions</a:t>
            </a:r>
            <a:r>
              <a:rPr lang="de-DE" dirty="0" smtClean="0"/>
              <a:t> …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3515164" y="4571303"/>
            <a:ext cx="325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Recipe</a:t>
            </a:r>
            <a:r>
              <a:rPr lang="de-DE" dirty="0" smtClean="0"/>
              <a:t>, </a:t>
            </a:r>
            <a:r>
              <a:rPr lang="de-DE" sz="1000" dirty="0" err="1"/>
              <a:t>Commands</a:t>
            </a: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54" y="3339403"/>
            <a:ext cx="104775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32" y="3539492"/>
            <a:ext cx="1596521" cy="867311"/>
          </a:xfrm>
          <a:prstGeom prst="rect">
            <a:avLst/>
          </a:prstGeom>
        </p:spPr>
      </p:pic>
      <p:sp>
        <p:nvSpPr>
          <p:cNvPr id="19" name="Pfeil nach links und rechts 18"/>
          <p:cNvSpPr/>
          <p:nvPr/>
        </p:nvSpPr>
        <p:spPr>
          <a:xfrm>
            <a:off x="8120537" y="3675231"/>
            <a:ext cx="2133140" cy="5661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S7 / OPC-UA</a:t>
            </a:r>
            <a:r>
              <a:rPr lang="de-DE" sz="1400" baseline="30000" dirty="0" smtClean="0"/>
              <a:t>**</a:t>
            </a:r>
            <a:endParaRPr lang="de-DE" sz="1400" baseline="300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724" y="3487104"/>
            <a:ext cx="104775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1377906" y="1288665"/>
            <a:ext cx="989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i="1" dirty="0"/>
              <a:t>(</a:t>
            </a:r>
            <a:r>
              <a:rPr lang="de-DE" sz="1400" b="1" i="1" dirty="0" smtClean="0"/>
              <a:t>MPP</a:t>
            </a:r>
            <a:r>
              <a:rPr lang="de-DE" sz="1400" i="1" dirty="0" smtClean="0"/>
              <a:t>: </a:t>
            </a:r>
            <a:r>
              <a:rPr lang="de-DE" sz="1400" i="1" dirty="0" err="1"/>
              <a:t>Application</a:t>
            </a:r>
            <a:r>
              <a:rPr lang="de-DE" sz="1400" i="1" dirty="0"/>
              <a:t> </a:t>
            </a:r>
            <a:r>
              <a:rPr lang="de-DE" sz="1400" i="1" dirty="0" err="1"/>
              <a:t>for</a:t>
            </a:r>
            <a:r>
              <a:rPr lang="de-DE" sz="1400" i="1" dirty="0"/>
              <a:t> Communication </a:t>
            </a:r>
            <a:r>
              <a:rPr lang="de-DE" sz="1400" i="1" dirty="0" err="1" smtClean="0"/>
              <a:t>between</a:t>
            </a:r>
            <a:r>
              <a:rPr lang="de-DE" sz="1400" i="1" dirty="0" smtClean="0"/>
              <a:t> </a:t>
            </a:r>
            <a:r>
              <a:rPr lang="de-DE" sz="1400" b="1" i="1" u="sng" dirty="0" err="1" smtClean="0"/>
              <a:t>M</a:t>
            </a:r>
            <a:r>
              <a:rPr lang="de-DE" sz="1400" i="1" dirty="0" err="1" smtClean="0"/>
              <a:t>ass-Spectrometer</a:t>
            </a:r>
            <a:r>
              <a:rPr lang="de-DE" sz="1400" i="1" dirty="0" smtClean="0"/>
              <a:t> </a:t>
            </a:r>
            <a:r>
              <a:rPr lang="de-DE" sz="1400" b="1" i="1" u="sng" dirty="0"/>
              <a:t>P</a:t>
            </a:r>
            <a:r>
              <a:rPr lang="de-DE" sz="1400" i="1" dirty="0"/>
              <a:t>risma</a:t>
            </a:r>
            <a:r>
              <a:rPr lang="de-DE" sz="1400" b="1" i="1" u="sng" dirty="0"/>
              <a:t>P</a:t>
            </a:r>
            <a:r>
              <a:rPr lang="de-DE" sz="1400" i="1" dirty="0"/>
              <a:t>ro </a:t>
            </a:r>
            <a:r>
              <a:rPr lang="de-DE" sz="1400" i="1" dirty="0" err="1" smtClean="0"/>
              <a:t>and</a:t>
            </a:r>
            <a:r>
              <a:rPr lang="de-DE" sz="1400" i="1" dirty="0" smtClean="0"/>
              <a:t> S7-PLC </a:t>
            </a:r>
            <a:r>
              <a:rPr lang="de-DE" sz="1400" i="1" dirty="0" err="1" smtClean="0"/>
              <a:t>or</a:t>
            </a:r>
            <a:r>
              <a:rPr lang="de-DE" sz="1400" i="1" dirty="0" smtClean="0"/>
              <a:t> OPC-UA-Server)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309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1092000"/>
          </a:xfrm>
        </p:spPr>
        <p:txBody>
          <a:bodyPr/>
          <a:lstStyle/>
          <a:p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MPP </a:t>
            </a:r>
            <a:r>
              <a:rPr lang="de-DE" dirty="0" smtClean="0">
                <a:solidFill>
                  <a:srgbClr val="D40041"/>
                </a:solidFill>
                <a:sym typeface="Wingdings" panose="05000000000000000000" pitchFamily="2" charset="2"/>
              </a:rPr>
              <a:t> Siemens PLC 3/3</a:t>
            </a:r>
            <a:r>
              <a:rPr lang="de-DE" altLang="de-DE" dirty="0" smtClean="0">
                <a:solidFill>
                  <a:srgbClr val="D40041"/>
                </a:solidFill>
              </a:rPr>
              <a:t>: </a:t>
            </a:r>
            <a:br>
              <a:rPr lang="de-DE" altLang="de-DE" dirty="0" smtClean="0">
                <a:solidFill>
                  <a:srgbClr val="D40041"/>
                </a:solidFill>
              </a:rPr>
            </a:br>
            <a:r>
              <a:rPr lang="de-DE" altLang="de-DE" sz="2000" b="0" dirty="0" smtClean="0">
                <a:solidFill>
                  <a:srgbClr val="D40041"/>
                </a:solidFill>
              </a:rPr>
              <a:t>PLC 1516-3 </a:t>
            </a:r>
            <a:r>
              <a:rPr lang="de-DE" altLang="de-DE" sz="2000" b="0" dirty="0">
                <a:solidFill>
                  <a:srgbClr val="D40041"/>
                </a:solidFill>
              </a:rPr>
              <a:t>PN/DP PLC Online (DB100 Part </a:t>
            </a:r>
            <a:r>
              <a:rPr lang="de-DE" altLang="de-DE" sz="2000" b="0" dirty="0" smtClean="0">
                <a:solidFill>
                  <a:srgbClr val="D40041"/>
                </a:solidFill>
              </a:rPr>
              <a:t>2)</a:t>
            </a:r>
            <a:endParaRPr lang="de-DE" sz="2000" b="0" dirty="0">
              <a:solidFill>
                <a:srgbClr val="D4004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8" name="Picture 3" descr="K:\F&amp;E\PrismaPro\API-Reference_MPP-WorkingArea\Vortrag\Präsentation\Pfeicon_2019\Bilder\DB100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2" y="1242023"/>
            <a:ext cx="9893374" cy="4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err="1" smtClean="0">
                <a:solidFill>
                  <a:srgbClr val="D40041"/>
                </a:solidFill>
              </a:rPr>
              <a:t>Example</a:t>
            </a:r>
            <a:r>
              <a:rPr lang="de-DE" altLang="de-DE" dirty="0" smtClean="0">
                <a:solidFill>
                  <a:srgbClr val="D40041"/>
                </a:solidFill>
              </a:rPr>
              <a:t>: S7 (</a:t>
            </a:r>
            <a:r>
              <a:rPr lang="de-DE" altLang="de-DE" dirty="0" err="1" smtClean="0">
                <a:solidFill>
                  <a:srgbClr val="D40041"/>
                </a:solidFill>
              </a:rPr>
              <a:t>direct</a:t>
            </a:r>
            <a:r>
              <a:rPr lang="de-DE" altLang="de-DE" dirty="0" smtClean="0">
                <a:solidFill>
                  <a:srgbClr val="D40041"/>
                </a:solidFill>
              </a:rPr>
              <a:t> </a:t>
            </a:r>
            <a:r>
              <a:rPr lang="de-DE" altLang="de-DE" dirty="0" err="1" smtClean="0">
                <a:solidFill>
                  <a:srgbClr val="D40041"/>
                </a:solidFill>
              </a:rPr>
              <a:t>connection</a:t>
            </a:r>
            <a:r>
              <a:rPr lang="de-DE" altLang="de-DE" dirty="0" smtClean="0">
                <a:solidFill>
                  <a:srgbClr val="D40041"/>
                </a:solidFill>
              </a:rPr>
              <a:t>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9322639" y="5923742"/>
            <a:ext cx="2499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b="1" dirty="0" smtClean="0"/>
              <a:t>*</a:t>
            </a:r>
            <a:r>
              <a:rPr lang="de-DE" sz="700" b="1" dirty="0" smtClean="0"/>
              <a:t>Copyright-Hinweis</a:t>
            </a:r>
            <a:endParaRPr lang="de-DE" sz="700" dirty="0"/>
          </a:p>
          <a:p>
            <a:r>
              <a:rPr lang="de-DE" sz="700" dirty="0" smtClean="0"/>
              <a:t>Bildquelle </a:t>
            </a:r>
            <a:r>
              <a:rPr lang="de-DE" sz="700" dirty="0"/>
              <a:t>"© Siemens AG 2020, Alle Rechte </a:t>
            </a:r>
            <a:r>
              <a:rPr lang="de-DE" sz="700" dirty="0" smtClean="0"/>
              <a:t>vorbehalten“</a:t>
            </a:r>
            <a:endParaRPr lang="de-DE" sz="80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79260" y="1434289"/>
            <a:ext cx="10557755" cy="4320000"/>
            <a:chOff x="679260" y="1522209"/>
            <a:chExt cx="10557755" cy="43200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60" y="2606365"/>
              <a:ext cx="2768110" cy="1665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196" y="4604885"/>
              <a:ext cx="1237323" cy="1237324"/>
            </a:xfrm>
            <a:prstGeom prst="rect">
              <a:avLst/>
            </a:prstGeom>
          </p:spPr>
        </p:pic>
        <p:cxnSp>
          <p:nvCxnSpPr>
            <p:cNvPr id="16" name="Gewinkelte Verbindung 15"/>
            <p:cNvCxnSpPr/>
            <p:nvPr/>
          </p:nvCxnSpPr>
          <p:spPr>
            <a:xfrm>
              <a:off x="7128303" y="5223547"/>
              <a:ext cx="2706534" cy="293064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/>
            <p:nvPr/>
          </p:nvCxnSpPr>
          <p:spPr>
            <a:xfrm>
              <a:off x="3009163" y="3521327"/>
              <a:ext cx="4031498" cy="1528792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3130439" y="3576724"/>
              <a:ext cx="1654858" cy="48697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 192.168.1.100</a:t>
              </a:r>
              <a:br>
                <a:rPr lang="de-DE" sz="1000" b="1" dirty="0" smtClean="0"/>
              </a:br>
              <a:r>
                <a:rPr lang="de-DE" sz="1000" b="1" dirty="0" smtClean="0"/>
                <a:t>(Standard IP-</a:t>
              </a:r>
              <a:r>
                <a:rPr lang="de-DE" sz="1000" b="1" dirty="0" err="1" smtClean="0"/>
                <a:t>Addr</a:t>
              </a:r>
              <a:r>
                <a:rPr lang="de-DE" sz="1000" b="1" dirty="0" smtClean="0"/>
                <a:t>.)</a:t>
              </a:r>
              <a:endParaRPr lang="de-DE" sz="1000" b="1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8410148" y="3501206"/>
              <a:ext cx="1325135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X2: 192.168.1.1</a:t>
              </a:r>
              <a:endParaRPr lang="de-DE" sz="1000" b="1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288945" y="3112807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192.168.1.99</a:t>
              </a:r>
              <a:br>
                <a:rPr lang="de-DE" sz="1000" b="1" dirty="0" smtClean="0"/>
              </a:br>
              <a:endParaRPr lang="de-DE" sz="1000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8618205" y="5509543"/>
              <a:ext cx="1211975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192.168.1.101</a:t>
              </a:r>
              <a:endParaRPr lang="de-DE" sz="1000" b="1" dirty="0"/>
            </a:p>
          </p:txBody>
        </p:sp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349" y="5249922"/>
              <a:ext cx="771016" cy="128504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9056411" y="1640891"/>
              <a:ext cx="1654858" cy="599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PLC</a:t>
              </a:r>
            </a:p>
            <a:p>
              <a:r>
                <a:rPr lang="de-DE" sz="1100" b="1" dirty="0" smtClean="0"/>
                <a:t>S7-300/400/1500</a:t>
              </a:r>
              <a:endParaRPr lang="de-DE" sz="1100" b="1" dirty="0"/>
            </a:p>
          </p:txBody>
        </p:sp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247" y="2461602"/>
              <a:ext cx="1596521" cy="867311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2240" y="2458409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Gewinkelte Verbindung 17"/>
            <p:cNvCxnSpPr/>
            <p:nvPr/>
          </p:nvCxnSpPr>
          <p:spPr>
            <a:xfrm rot="10800000" flipV="1">
              <a:off x="7162365" y="3275035"/>
              <a:ext cx="2584831" cy="1665185"/>
            </a:xfrm>
            <a:prstGeom prst="bentConnector3">
              <a:avLst>
                <a:gd name="adj1" fmla="val -232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9867737" y="4791832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/>
                <a:t>Siemens TIA</a:t>
              </a:r>
            </a:p>
          </p:txBody>
        </p: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086" y="4593508"/>
              <a:ext cx="264817" cy="838029"/>
            </a:xfrm>
            <a:prstGeom prst="rect">
              <a:avLst/>
            </a:prstGeom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903" y="4541120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276" y="1640891"/>
              <a:ext cx="1558865" cy="1558866"/>
            </a:xfrm>
            <a:prstGeom prst="rect">
              <a:avLst/>
            </a:prstGeom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202" y="2125228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feld 23"/>
            <p:cNvSpPr txBox="1"/>
            <p:nvPr/>
          </p:nvSpPr>
          <p:spPr>
            <a:xfrm>
              <a:off x="4881977" y="1522209"/>
              <a:ext cx="2002140" cy="580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Box-PC</a:t>
              </a:r>
              <a:endParaRPr lang="de-DE" sz="1000" b="1" dirty="0" smtClean="0"/>
            </a:p>
            <a:p>
              <a:r>
                <a:rPr lang="de-DE" sz="1000" dirty="0"/>
                <a:t>(</a:t>
              </a:r>
              <a:r>
                <a:rPr lang="de-DE" sz="1000" dirty="0" smtClean="0"/>
                <a:t>MPP.exe + MPP.ini)</a:t>
              </a:r>
              <a:endParaRPr lang="de-DE" sz="1000" dirty="0"/>
            </a:p>
          </p:txBody>
        </p:sp>
        <p:cxnSp>
          <p:nvCxnSpPr>
            <p:cNvPr id="15" name="Gewinkelte Verbindung 14"/>
            <p:cNvCxnSpPr/>
            <p:nvPr/>
          </p:nvCxnSpPr>
          <p:spPr>
            <a:xfrm rot="16200000" flipH="1">
              <a:off x="5789734" y="3514009"/>
              <a:ext cx="1749121" cy="752734"/>
            </a:xfrm>
            <a:prstGeom prst="bentConnector3">
              <a:avLst>
                <a:gd name="adj1" fmla="val 9984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63970" y="2268001"/>
              <a:ext cx="627257" cy="62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2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err="1">
                <a:solidFill>
                  <a:srgbClr val="D40041"/>
                </a:solidFill>
              </a:rPr>
              <a:t>Example</a:t>
            </a:r>
            <a:r>
              <a:rPr lang="de-DE" altLang="de-DE" dirty="0">
                <a:solidFill>
                  <a:srgbClr val="D40041"/>
                </a:solidFill>
              </a:rPr>
              <a:t>: </a:t>
            </a:r>
            <a:r>
              <a:rPr lang="de-DE" altLang="de-DE" dirty="0" smtClean="0">
                <a:solidFill>
                  <a:srgbClr val="D40041"/>
                </a:solidFill>
              </a:rPr>
              <a:t>OPC </a:t>
            </a:r>
            <a:r>
              <a:rPr lang="de-DE" altLang="de-DE" dirty="0" smtClean="0">
                <a:solidFill>
                  <a:srgbClr val="D40041"/>
                </a:solidFill>
              </a:rPr>
              <a:t>UA Server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76800" y="1434289"/>
            <a:ext cx="10616881" cy="4320000"/>
            <a:chOff x="676800" y="1698049"/>
            <a:chExt cx="10616881" cy="43200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00" y="2782205"/>
              <a:ext cx="2768111" cy="1665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165" y="1816731"/>
              <a:ext cx="1558866" cy="155886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739" y="4780725"/>
              <a:ext cx="1237324" cy="1237324"/>
            </a:xfrm>
            <a:prstGeom prst="rect">
              <a:avLst/>
            </a:prstGeom>
          </p:spPr>
        </p:pic>
        <p:cxnSp>
          <p:nvCxnSpPr>
            <p:cNvPr id="12" name="Gewinkelte Verbindung 11"/>
            <p:cNvCxnSpPr/>
            <p:nvPr/>
          </p:nvCxnSpPr>
          <p:spPr>
            <a:xfrm rot="16200000" flipH="1">
              <a:off x="5787276" y="3689849"/>
              <a:ext cx="1749121" cy="752734"/>
            </a:xfrm>
            <a:prstGeom prst="bentConnector3">
              <a:avLst>
                <a:gd name="adj1" fmla="val 9984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winkelte Verbindung 13"/>
            <p:cNvCxnSpPr/>
            <p:nvPr/>
          </p:nvCxnSpPr>
          <p:spPr>
            <a:xfrm>
              <a:off x="7125845" y="5399387"/>
              <a:ext cx="2706535" cy="293064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winkelte Verbindung 14"/>
            <p:cNvCxnSpPr/>
            <p:nvPr/>
          </p:nvCxnSpPr>
          <p:spPr>
            <a:xfrm>
              <a:off x="3006704" y="3697167"/>
              <a:ext cx="4031500" cy="1528792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3127980" y="3752564"/>
              <a:ext cx="1664613" cy="48697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 192.168.1.100</a:t>
              </a:r>
              <a:br>
                <a:rPr lang="de-DE" sz="1000" b="1" dirty="0" smtClean="0"/>
              </a:br>
              <a:r>
                <a:rPr lang="de-DE" sz="1000" b="1" dirty="0" smtClean="0"/>
                <a:t>(Standard IP-</a:t>
              </a:r>
              <a:r>
                <a:rPr lang="de-DE" sz="1000" b="1" dirty="0" err="1" smtClean="0"/>
                <a:t>Addr</a:t>
              </a:r>
              <a:r>
                <a:rPr lang="de-DE" sz="1000" b="1" dirty="0" smtClean="0"/>
                <a:t>.)</a:t>
              </a:r>
              <a:endParaRPr lang="de-DE" sz="10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286487" y="3288647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192.168.1.99</a:t>
              </a:r>
              <a:br>
                <a:rPr lang="de-DE" sz="1000" b="1" dirty="0" smtClean="0"/>
              </a:br>
              <a:endParaRPr lang="de-DE" sz="1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615747" y="5685383"/>
              <a:ext cx="1126130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192.168.1.98</a:t>
              </a:r>
              <a:endParaRPr lang="de-DE" sz="1000" b="1" dirty="0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892" y="5141437"/>
              <a:ext cx="771017" cy="128504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9370746" y="2227477"/>
              <a:ext cx="1922935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/>
                <a:t>PC: </a:t>
              </a:r>
              <a:r>
                <a:rPr lang="de-DE" sz="1400" b="1" dirty="0" smtClean="0"/>
                <a:t>OPC-UA Server</a:t>
              </a:r>
              <a:endParaRPr lang="de-DE" sz="1400" b="1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489569" y="2837575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192.168.1.199</a:t>
              </a:r>
              <a:br>
                <a:rPr lang="de-DE" sz="1000" b="1" dirty="0" smtClean="0"/>
              </a:br>
              <a:endParaRPr lang="de-DE" sz="1000" b="1" dirty="0"/>
            </a:p>
          </p:txBody>
        </p:sp>
        <p:cxnSp>
          <p:nvCxnSpPr>
            <p:cNvPr id="24" name="Gewinkelte Verbindung 23"/>
            <p:cNvCxnSpPr/>
            <p:nvPr/>
          </p:nvCxnSpPr>
          <p:spPr>
            <a:xfrm rot="10800000" flipV="1">
              <a:off x="7159907" y="3189804"/>
              <a:ext cx="3248787" cy="1926255"/>
            </a:xfrm>
            <a:prstGeom prst="bentConnector3">
              <a:avLst>
                <a:gd name="adj1" fmla="val 30303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/>
          </p:nvSpPr>
          <p:spPr>
            <a:xfrm>
              <a:off x="2972987" y="2214149"/>
              <a:ext cx="2201144" cy="37459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PC: OPC-UA-Client</a:t>
              </a:r>
              <a:endParaRPr lang="de-DE" sz="1400" b="1" dirty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879518" y="1698049"/>
              <a:ext cx="3081055" cy="561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</a:t>
              </a:r>
              <a:r>
                <a:rPr lang="de-DE" sz="1400" b="1" dirty="0" smtClean="0"/>
                <a:t>Box-PC</a:t>
              </a:r>
              <a:endParaRPr lang="de-DE" sz="1400" b="1" dirty="0" smtClean="0"/>
            </a:p>
            <a:p>
              <a:r>
                <a:rPr lang="de-DE" sz="1000" dirty="0" smtClean="0"/>
                <a:t>(MPP.exe + MPP.ini + OPC_CONFIG.ini)</a:t>
              </a:r>
              <a:endParaRPr lang="de-DE" sz="1000" dirty="0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61512" y="2443841"/>
              <a:ext cx="627257" cy="62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929" y="2623653"/>
              <a:ext cx="795530" cy="1072898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6459" y="2543776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893" y="2299972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086" y="4769348"/>
              <a:ext cx="264817" cy="838029"/>
            </a:xfrm>
            <a:prstGeom prst="rect">
              <a:avLst/>
            </a:prstGeom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903" y="4716960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Rechteck 34"/>
          <p:cNvSpPr/>
          <p:nvPr/>
        </p:nvSpPr>
        <p:spPr>
          <a:xfrm>
            <a:off x="9322639" y="5804758"/>
            <a:ext cx="2499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b="1" dirty="0" smtClean="0"/>
              <a:t>*</a:t>
            </a:r>
            <a:r>
              <a:rPr lang="de-DE" sz="700" b="1" dirty="0" smtClean="0"/>
              <a:t>Copyright </a:t>
            </a:r>
            <a:r>
              <a:rPr lang="de-DE" sz="700" b="1" dirty="0" err="1" smtClean="0"/>
              <a:t>notice</a:t>
            </a:r>
            <a:r>
              <a:rPr lang="de-DE" sz="700" b="1" dirty="0" smtClean="0"/>
              <a:t>:</a:t>
            </a:r>
            <a:endParaRPr lang="de-DE" sz="700" dirty="0"/>
          </a:p>
          <a:p>
            <a:r>
              <a:rPr lang="de-DE" sz="700" dirty="0" smtClean="0"/>
              <a:t>Image </a:t>
            </a:r>
            <a:r>
              <a:rPr lang="de-DE" sz="700" dirty="0" err="1" smtClean="0"/>
              <a:t>source</a:t>
            </a:r>
            <a:r>
              <a:rPr lang="de-DE" sz="700" dirty="0" smtClean="0"/>
              <a:t>"© </a:t>
            </a:r>
            <a:r>
              <a:rPr lang="de-DE" sz="700" dirty="0"/>
              <a:t>Siemens AG 2020, </a:t>
            </a:r>
            <a:r>
              <a:rPr lang="de-DE" sz="700" dirty="0" smtClean="0"/>
              <a:t>All </a:t>
            </a:r>
            <a:r>
              <a:rPr lang="de-DE" sz="700" dirty="0" err="1" smtClean="0"/>
              <a:t>rights</a:t>
            </a:r>
            <a:r>
              <a:rPr lang="de-DE" sz="700" dirty="0" smtClean="0"/>
              <a:t> </a:t>
            </a:r>
            <a:r>
              <a:rPr lang="de-DE" sz="700" dirty="0" err="1" smtClean="0"/>
              <a:t>reserved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560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err="1">
                <a:solidFill>
                  <a:srgbClr val="D40041"/>
                </a:solidFill>
              </a:rPr>
              <a:t>Example</a:t>
            </a:r>
            <a:r>
              <a:rPr lang="de-DE" altLang="de-DE" dirty="0">
                <a:solidFill>
                  <a:srgbClr val="D40041"/>
                </a:solidFill>
              </a:rPr>
              <a:t>: </a:t>
            </a:r>
            <a:r>
              <a:rPr lang="de-DE" altLang="de-DE" dirty="0" smtClean="0">
                <a:solidFill>
                  <a:srgbClr val="D40041"/>
                </a:solidFill>
              </a:rPr>
              <a:t>OPC-UA</a:t>
            </a:r>
            <a:r>
              <a:rPr lang="de-DE" altLang="de-DE" dirty="0">
                <a:solidFill>
                  <a:srgbClr val="D40041"/>
                </a:solidFill>
              </a:rPr>
              <a:t> </a:t>
            </a:r>
            <a:r>
              <a:rPr lang="de-DE" altLang="de-DE" dirty="0" smtClean="0">
                <a:solidFill>
                  <a:srgbClr val="D40041"/>
                </a:solidFill>
              </a:rPr>
              <a:t>S7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2" name="Rechteck 51"/>
          <p:cNvSpPr/>
          <p:nvPr/>
        </p:nvSpPr>
        <p:spPr>
          <a:xfrm>
            <a:off x="9322639" y="5938982"/>
            <a:ext cx="2499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b="1" dirty="0" smtClean="0"/>
              <a:t>*</a:t>
            </a:r>
            <a:r>
              <a:rPr lang="de-DE" sz="700" b="1" dirty="0" smtClean="0"/>
              <a:t>Copyright </a:t>
            </a:r>
            <a:r>
              <a:rPr lang="de-DE" sz="700" b="1" dirty="0" err="1" smtClean="0"/>
              <a:t>notice</a:t>
            </a:r>
            <a:r>
              <a:rPr lang="de-DE" sz="700" b="1" dirty="0" smtClean="0"/>
              <a:t>:</a:t>
            </a:r>
            <a:endParaRPr lang="de-DE" sz="700" dirty="0"/>
          </a:p>
          <a:p>
            <a:r>
              <a:rPr lang="de-DE" sz="700" dirty="0" smtClean="0"/>
              <a:t>Image </a:t>
            </a:r>
            <a:r>
              <a:rPr lang="de-DE" sz="700" dirty="0" err="1" smtClean="0"/>
              <a:t>source</a:t>
            </a:r>
            <a:r>
              <a:rPr lang="de-DE" sz="700" dirty="0" smtClean="0"/>
              <a:t>"© </a:t>
            </a:r>
            <a:r>
              <a:rPr lang="de-DE" sz="700" dirty="0"/>
              <a:t>Siemens AG 2020, </a:t>
            </a:r>
            <a:r>
              <a:rPr lang="de-DE" sz="700" dirty="0" smtClean="0"/>
              <a:t>All </a:t>
            </a:r>
            <a:r>
              <a:rPr lang="de-DE" sz="700" dirty="0" err="1" smtClean="0"/>
              <a:t>rights</a:t>
            </a:r>
            <a:r>
              <a:rPr lang="de-DE" sz="700" dirty="0" smtClean="0"/>
              <a:t> </a:t>
            </a:r>
            <a:r>
              <a:rPr lang="de-DE" sz="700" dirty="0" err="1" smtClean="0"/>
              <a:t>reserved</a:t>
            </a:r>
            <a:endParaRPr lang="de-DE" sz="8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676913" y="1434289"/>
            <a:ext cx="10600683" cy="4320000"/>
            <a:chOff x="676913" y="1698049"/>
            <a:chExt cx="10600683" cy="432000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13" y="2782205"/>
              <a:ext cx="2768109" cy="1665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276" y="1816731"/>
              <a:ext cx="1558865" cy="1558866"/>
            </a:xfrm>
            <a:prstGeom prst="rect">
              <a:avLst/>
            </a:prstGeom>
          </p:spPr>
        </p:pic>
        <p:cxnSp>
          <p:nvCxnSpPr>
            <p:cNvPr id="31" name="Gewinkelte Verbindung 30"/>
            <p:cNvCxnSpPr/>
            <p:nvPr/>
          </p:nvCxnSpPr>
          <p:spPr>
            <a:xfrm rot="16200000" flipH="1">
              <a:off x="5787386" y="3689849"/>
              <a:ext cx="1749121" cy="752734"/>
            </a:xfrm>
            <a:prstGeom prst="bentConnector3">
              <a:avLst>
                <a:gd name="adj1" fmla="val 9984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winkelte Verbindung 32"/>
            <p:cNvCxnSpPr/>
            <p:nvPr/>
          </p:nvCxnSpPr>
          <p:spPr>
            <a:xfrm>
              <a:off x="3006816" y="3697167"/>
              <a:ext cx="4031498" cy="1528792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/>
          </p:nvSpPr>
          <p:spPr>
            <a:xfrm>
              <a:off x="3128092" y="3752564"/>
              <a:ext cx="1664612" cy="48697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 192.168.1.100</a:t>
              </a:r>
              <a:br>
                <a:rPr lang="de-DE" sz="1000" b="1" dirty="0" smtClean="0"/>
              </a:br>
              <a:r>
                <a:rPr lang="de-DE" sz="1000" b="1" dirty="0" smtClean="0"/>
                <a:t>(Standard IP-</a:t>
              </a:r>
              <a:r>
                <a:rPr lang="de-DE" sz="1000" b="1" dirty="0" err="1" smtClean="0"/>
                <a:t>Addr</a:t>
              </a:r>
              <a:r>
                <a:rPr lang="de-DE" sz="1000" b="1" dirty="0" smtClean="0"/>
                <a:t>.)</a:t>
              </a:r>
              <a:endParaRPr lang="de-DE" sz="1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8407800" y="3677046"/>
              <a:ext cx="1325135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X2: 192.168.1.1</a:t>
              </a:r>
              <a:endParaRPr lang="de-DE" sz="1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286597" y="3288647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192.168.1.99</a:t>
              </a:r>
              <a:br>
                <a:rPr lang="de-DE" sz="1000" b="1" dirty="0" smtClean="0"/>
              </a:br>
              <a:endParaRPr lang="de-DE" sz="10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8615857" y="5685383"/>
              <a:ext cx="1211974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192.168.1.101</a:t>
              </a:r>
              <a:endParaRPr lang="de-DE" sz="1000" b="1" dirty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973099" y="2214149"/>
              <a:ext cx="2201143" cy="37459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PC: OPC-UA-Client</a:t>
              </a:r>
              <a:endParaRPr lang="de-DE" sz="1400" b="1" dirty="0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8528215" y="2213162"/>
              <a:ext cx="2749381" cy="37459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 b="1"/>
              </a:lvl1pPr>
            </a:lstStyle>
            <a:p>
              <a:r>
                <a:rPr lang="de-DE" dirty="0" smtClean="0"/>
                <a:t>S7-PLC</a:t>
              </a:r>
              <a:r>
                <a:rPr lang="de-DE" dirty="0"/>
                <a:t>: OPC-UA-Server</a:t>
              </a: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879629" y="1698049"/>
              <a:ext cx="3081054" cy="561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Box-PC</a:t>
              </a:r>
            </a:p>
            <a:p>
              <a:r>
                <a:rPr lang="de-DE" sz="1000" dirty="0" smtClean="0"/>
                <a:t>(MPP.exe + MPP.ini + OPC_CONFIG.ini)</a:t>
              </a:r>
              <a:endParaRPr lang="de-DE" sz="1000" dirty="0"/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9054063" y="1816731"/>
              <a:ext cx="1619740" cy="374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PLC</a:t>
              </a: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61622" y="2443841"/>
              <a:ext cx="627257" cy="62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847" y="4780725"/>
              <a:ext cx="1237323" cy="1237324"/>
            </a:xfrm>
            <a:prstGeom prst="rect">
              <a:avLst/>
            </a:prstGeom>
          </p:spPr>
        </p:pic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8001" y="5132147"/>
              <a:ext cx="771016" cy="128504"/>
            </a:xfrm>
            <a:prstGeom prst="rect">
              <a:avLst/>
            </a:prstGeom>
          </p:spPr>
        </p:pic>
        <p:pic>
          <p:nvPicPr>
            <p:cNvPr id="49" name="Grafik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247" y="2637442"/>
              <a:ext cx="1596521" cy="867311"/>
            </a:xfrm>
            <a:prstGeom prst="rect">
              <a:avLst/>
            </a:prstGeom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2240" y="2634249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7" name="Gewinkelte Verbindung 46"/>
            <p:cNvCxnSpPr/>
            <p:nvPr/>
          </p:nvCxnSpPr>
          <p:spPr>
            <a:xfrm rot="10800000" flipV="1">
              <a:off x="7168809" y="3450875"/>
              <a:ext cx="2584830" cy="1665185"/>
            </a:xfrm>
            <a:prstGeom prst="bentConnector3">
              <a:avLst>
                <a:gd name="adj1" fmla="val -232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202" y="2301068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086" y="4769348"/>
              <a:ext cx="264817" cy="838029"/>
            </a:xfrm>
            <a:prstGeom prst="rect">
              <a:avLst/>
            </a:prstGeom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903" y="4716960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2" name="Gewinkelte Verbindung 31"/>
            <p:cNvCxnSpPr/>
            <p:nvPr/>
          </p:nvCxnSpPr>
          <p:spPr>
            <a:xfrm>
              <a:off x="7125955" y="5399387"/>
              <a:ext cx="2706534" cy="293064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0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err="1">
                <a:solidFill>
                  <a:srgbClr val="D40041"/>
                </a:solidFill>
              </a:rPr>
              <a:t>Example</a:t>
            </a:r>
            <a:r>
              <a:rPr lang="de-DE" altLang="de-DE" dirty="0">
                <a:solidFill>
                  <a:srgbClr val="D40041"/>
                </a:solidFill>
              </a:rPr>
              <a:t>: </a:t>
            </a:r>
            <a:r>
              <a:rPr lang="de-DE" altLang="de-DE" dirty="0" smtClean="0">
                <a:solidFill>
                  <a:srgbClr val="D40041"/>
                </a:solidFill>
              </a:rPr>
              <a:t>OPC UA KepwareServerEX6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76800" y="1434289"/>
            <a:ext cx="10945641" cy="4320000"/>
            <a:chOff x="676800" y="1698049"/>
            <a:chExt cx="10945641" cy="43200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00" y="2782205"/>
              <a:ext cx="2768111" cy="1665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165" y="1816731"/>
              <a:ext cx="1558866" cy="155886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739" y="4780725"/>
              <a:ext cx="1237324" cy="1237324"/>
            </a:xfrm>
            <a:prstGeom prst="rect">
              <a:avLst/>
            </a:prstGeom>
          </p:spPr>
        </p:pic>
        <p:cxnSp>
          <p:nvCxnSpPr>
            <p:cNvPr id="12" name="Gewinkelte Verbindung 11"/>
            <p:cNvCxnSpPr/>
            <p:nvPr/>
          </p:nvCxnSpPr>
          <p:spPr>
            <a:xfrm rot="16200000" flipH="1">
              <a:off x="5787276" y="3689849"/>
              <a:ext cx="1749121" cy="752734"/>
            </a:xfrm>
            <a:prstGeom prst="bentConnector3">
              <a:avLst>
                <a:gd name="adj1" fmla="val 9984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winkelte Verbindung 13"/>
            <p:cNvCxnSpPr/>
            <p:nvPr/>
          </p:nvCxnSpPr>
          <p:spPr>
            <a:xfrm>
              <a:off x="7125845" y="5399387"/>
              <a:ext cx="2706535" cy="293064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winkelte Verbindung 14"/>
            <p:cNvCxnSpPr/>
            <p:nvPr/>
          </p:nvCxnSpPr>
          <p:spPr>
            <a:xfrm>
              <a:off x="3006704" y="3697167"/>
              <a:ext cx="4031500" cy="1528792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3127980" y="3752564"/>
              <a:ext cx="1664613" cy="48697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 192.168.1.100</a:t>
              </a:r>
              <a:br>
                <a:rPr lang="de-DE" sz="1000" b="1" dirty="0" smtClean="0"/>
              </a:br>
              <a:r>
                <a:rPr lang="de-DE" sz="1000" b="1" dirty="0" smtClean="0"/>
                <a:t>(Standard IP-</a:t>
              </a:r>
              <a:r>
                <a:rPr lang="de-DE" sz="1000" b="1" dirty="0" err="1" smtClean="0"/>
                <a:t>Addr</a:t>
              </a:r>
              <a:r>
                <a:rPr lang="de-DE" sz="1000" b="1" dirty="0" smtClean="0"/>
                <a:t>.)</a:t>
              </a:r>
              <a:endParaRPr lang="de-DE" sz="10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286487" y="3288647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192.168.1.99</a:t>
              </a:r>
              <a:br>
                <a:rPr lang="de-DE" sz="1000" b="1" dirty="0" smtClean="0"/>
              </a:br>
              <a:endParaRPr lang="de-DE" sz="1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615747" y="5685383"/>
              <a:ext cx="1126130" cy="29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192.168.1.98</a:t>
              </a:r>
              <a:endParaRPr lang="de-DE" sz="1000" b="1" dirty="0"/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892" y="5141437"/>
              <a:ext cx="771017" cy="128504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8440465" y="2024582"/>
              <a:ext cx="2813611" cy="3745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/>
                <a:t>PC: </a:t>
              </a:r>
              <a:r>
                <a:rPr lang="de-DE" sz="1400" b="1" dirty="0" err="1" smtClean="0"/>
                <a:t>KepwareServerEX</a:t>
              </a:r>
              <a:r>
                <a:rPr lang="de-DE" sz="1400" b="1" dirty="0" smtClean="0"/>
                <a:t> 6</a:t>
              </a:r>
              <a:endParaRPr lang="de-DE" sz="1400" b="1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489569" y="2837575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192.168.1.199</a:t>
              </a:r>
              <a:br>
                <a:rPr lang="de-DE" sz="1000" b="1" dirty="0" smtClean="0"/>
              </a:br>
              <a:endParaRPr lang="de-DE" sz="1000" b="1" dirty="0"/>
            </a:p>
          </p:txBody>
        </p:sp>
        <p:cxnSp>
          <p:nvCxnSpPr>
            <p:cNvPr id="24" name="Gewinkelte Verbindung 23"/>
            <p:cNvCxnSpPr/>
            <p:nvPr/>
          </p:nvCxnSpPr>
          <p:spPr>
            <a:xfrm rot="10800000" flipV="1">
              <a:off x="7159907" y="3189804"/>
              <a:ext cx="3248787" cy="1926255"/>
            </a:xfrm>
            <a:prstGeom prst="bentConnector3">
              <a:avLst>
                <a:gd name="adj1" fmla="val 30303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8400" y="2720415"/>
              <a:ext cx="914041" cy="218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feld 25"/>
            <p:cNvSpPr txBox="1"/>
            <p:nvPr/>
          </p:nvSpPr>
          <p:spPr>
            <a:xfrm>
              <a:off x="2972987" y="2214149"/>
              <a:ext cx="2201144" cy="37459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PC: OPC-UA-Client</a:t>
              </a:r>
              <a:endParaRPr lang="de-DE" sz="1400" b="1" dirty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879518" y="1698049"/>
              <a:ext cx="3081055" cy="561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</a:t>
              </a:r>
              <a:r>
                <a:rPr lang="de-DE" sz="1400" b="1" dirty="0" smtClean="0"/>
                <a:t>Box-PC</a:t>
              </a:r>
              <a:endParaRPr lang="de-DE" sz="1400" b="1" dirty="0" smtClean="0"/>
            </a:p>
            <a:p>
              <a:r>
                <a:rPr lang="de-DE" sz="1000" dirty="0" smtClean="0"/>
                <a:t>(MPP.exe + MPP.ini + OPC_CONFIG.ini)</a:t>
              </a:r>
              <a:endParaRPr lang="de-DE" sz="1000" dirty="0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61512" y="2443841"/>
              <a:ext cx="627257" cy="62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929" y="2623653"/>
              <a:ext cx="795530" cy="1072898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6459" y="2543776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893" y="2299972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086" y="4769348"/>
              <a:ext cx="264817" cy="838029"/>
            </a:xfrm>
            <a:prstGeom prst="rect">
              <a:avLst/>
            </a:prstGeom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903" y="4716960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Rechteck 34"/>
          <p:cNvSpPr/>
          <p:nvPr/>
        </p:nvSpPr>
        <p:spPr>
          <a:xfrm>
            <a:off x="9322639" y="5938982"/>
            <a:ext cx="2499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b="1" dirty="0" smtClean="0"/>
              <a:t>*</a:t>
            </a:r>
            <a:r>
              <a:rPr lang="de-DE" sz="700" b="1" dirty="0" smtClean="0"/>
              <a:t>Copyright </a:t>
            </a:r>
            <a:r>
              <a:rPr lang="de-DE" sz="700" b="1" dirty="0" err="1" smtClean="0"/>
              <a:t>notice</a:t>
            </a:r>
            <a:r>
              <a:rPr lang="de-DE" sz="700" b="1" dirty="0" smtClean="0"/>
              <a:t>:</a:t>
            </a:r>
            <a:endParaRPr lang="de-DE" sz="700" dirty="0"/>
          </a:p>
          <a:p>
            <a:r>
              <a:rPr lang="de-DE" sz="700" dirty="0" smtClean="0"/>
              <a:t>Image </a:t>
            </a:r>
            <a:r>
              <a:rPr lang="de-DE" sz="700" dirty="0" err="1" smtClean="0"/>
              <a:t>source</a:t>
            </a:r>
            <a:r>
              <a:rPr lang="de-DE" sz="700" dirty="0" smtClean="0"/>
              <a:t>"© </a:t>
            </a:r>
            <a:r>
              <a:rPr lang="de-DE" sz="700" dirty="0"/>
              <a:t>Siemens AG 2020, </a:t>
            </a:r>
            <a:r>
              <a:rPr lang="de-DE" sz="700" dirty="0" smtClean="0"/>
              <a:t>All </a:t>
            </a:r>
            <a:r>
              <a:rPr lang="de-DE" sz="700" dirty="0" err="1" smtClean="0"/>
              <a:t>rights</a:t>
            </a:r>
            <a:r>
              <a:rPr lang="de-DE" sz="700" dirty="0" smtClean="0"/>
              <a:t> </a:t>
            </a:r>
            <a:r>
              <a:rPr lang="de-DE" sz="700" dirty="0" err="1" smtClean="0"/>
              <a:t>reserved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59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err="1">
                <a:solidFill>
                  <a:srgbClr val="D40041"/>
                </a:solidFill>
              </a:rPr>
              <a:t>Example</a:t>
            </a:r>
            <a:r>
              <a:rPr lang="de-DE" altLang="de-DE" dirty="0">
                <a:solidFill>
                  <a:srgbClr val="D40041"/>
                </a:solidFill>
              </a:rPr>
              <a:t>: OPC UA Rockwell Automation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48000" y="1477656"/>
            <a:ext cx="10841015" cy="4276633"/>
            <a:chOff x="648000" y="1741416"/>
            <a:chExt cx="10841015" cy="4276633"/>
          </a:xfrm>
        </p:grpSpPr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4" y="3935524"/>
              <a:ext cx="264817" cy="838029"/>
            </a:xfrm>
            <a:prstGeom prst="rect">
              <a:avLst/>
            </a:prstGeom>
          </p:spPr>
        </p:pic>
        <p:cxnSp>
          <p:nvCxnSpPr>
            <p:cNvPr id="7" name="Gewinkelte Verbindung 6"/>
            <p:cNvCxnSpPr/>
            <p:nvPr/>
          </p:nvCxnSpPr>
          <p:spPr>
            <a:xfrm rot="16200000" flipH="1">
              <a:off x="8879181" y="4679315"/>
              <a:ext cx="1036991" cy="95954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00" y="2794721"/>
              <a:ext cx="2772668" cy="1618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879" y="1856721"/>
              <a:ext cx="1561432" cy="1514506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162" y="4694244"/>
              <a:ext cx="1445208" cy="1304538"/>
            </a:xfrm>
            <a:prstGeom prst="rect">
              <a:avLst/>
            </a:prstGeom>
          </p:spPr>
        </p:pic>
        <p:cxnSp>
          <p:nvCxnSpPr>
            <p:cNvPr id="14" name="Gewinkelte Verbindung 13"/>
            <p:cNvCxnSpPr/>
            <p:nvPr/>
          </p:nvCxnSpPr>
          <p:spPr>
            <a:xfrm rot="5400000" flipH="1" flipV="1">
              <a:off x="4039333" y="3575947"/>
              <a:ext cx="2066088" cy="954616"/>
            </a:xfrm>
            <a:prstGeom prst="bentConnector3">
              <a:avLst>
                <a:gd name="adj1" fmla="val -589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>
              <a:off x="9604501" y="4428881"/>
              <a:ext cx="1843234" cy="36393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 b="1"/>
              </a:lvl1pPr>
            </a:lstStyle>
            <a:p>
              <a:r>
                <a:rPr lang="de-DE" dirty="0" smtClean="0"/>
                <a:t>OPC-UA-Server</a:t>
              </a:r>
              <a:endParaRPr lang="de-DE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0135437" y="5036516"/>
              <a:ext cx="924242" cy="40033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36000" rIns="0" rtlCol="0">
              <a:spAutoFit/>
            </a:bodyPr>
            <a:lstStyle/>
            <a:p>
              <a:r>
                <a:rPr lang="de-DE" sz="800" b="1" dirty="0" err="1" smtClean="0">
                  <a:solidFill>
                    <a:schemeClr val="bg1"/>
                  </a:solidFill>
                </a:rPr>
                <a:t>FactoryTalk</a:t>
              </a:r>
              <a:r>
                <a:rPr lang="de-DE" sz="800" b="1" dirty="0" smtClean="0">
                  <a:solidFill>
                    <a:schemeClr val="bg1"/>
                  </a:solidFill>
                </a:rPr>
                <a:t/>
              </a:r>
              <a:br>
                <a:rPr lang="de-DE" sz="800" b="1" dirty="0" smtClean="0">
                  <a:solidFill>
                    <a:schemeClr val="bg1"/>
                  </a:solidFill>
                </a:rPr>
              </a:br>
              <a:r>
                <a:rPr lang="de-DE" sz="800" b="1" dirty="0" err="1" smtClean="0">
                  <a:solidFill>
                    <a:schemeClr val="bg1"/>
                  </a:solidFill>
                </a:rPr>
                <a:t>Linx</a:t>
              </a:r>
              <a:r>
                <a:rPr lang="de-DE" sz="800" b="1" dirty="0" smtClean="0">
                  <a:solidFill>
                    <a:schemeClr val="bg1"/>
                  </a:solidFill>
                </a:rPr>
                <a:t> Gateway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994317" y="3665623"/>
              <a:ext cx="1213970" cy="29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192.168.1.100</a:t>
              </a:r>
              <a:endParaRPr lang="de-DE" sz="1000" b="1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10738" y="3153213"/>
              <a:ext cx="1413303" cy="473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X2: 192.168.1.99</a:t>
              </a:r>
              <a:br>
                <a:rPr lang="de-DE" sz="1000" b="1" dirty="0" smtClean="0"/>
              </a:br>
              <a:r>
                <a:rPr lang="de-DE" sz="1000" dirty="0" smtClean="0"/>
                <a:t>Ethernet 1</a:t>
              </a:r>
              <a:endParaRPr lang="de-DE" sz="1000" b="1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9829015" y="3529510"/>
              <a:ext cx="1618498" cy="29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X2 192.168.178.101</a:t>
              </a:r>
              <a:endParaRPr lang="de-DE" sz="1000" b="1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77259" y="3296431"/>
              <a:ext cx="1628268" cy="473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X1: 192.168.178.99</a:t>
              </a:r>
              <a:br>
                <a:rPr lang="de-DE" sz="1000" b="1" dirty="0" smtClean="0"/>
              </a:br>
              <a:r>
                <a:rPr lang="de-DE" sz="1000" dirty="0" smtClean="0"/>
                <a:t>Ethernet 2</a:t>
              </a:r>
              <a:endParaRPr lang="de-DE" sz="1000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8512231" y="5487899"/>
              <a:ext cx="1385944" cy="29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/>
                <a:t>192.168.178.254</a:t>
              </a:r>
              <a:endParaRPr lang="de-DE" sz="1000" b="1" dirty="0"/>
            </a:p>
          </p:txBody>
        </p:sp>
        <p:cxnSp>
          <p:nvCxnSpPr>
            <p:cNvPr id="22" name="Gerade Verbindung 21"/>
            <p:cNvCxnSpPr/>
            <p:nvPr/>
          </p:nvCxnSpPr>
          <p:spPr>
            <a:xfrm>
              <a:off x="9876162" y="5669458"/>
              <a:ext cx="122618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243" y="4815935"/>
              <a:ext cx="1239361" cy="1202114"/>
            </a:xfrm>
            <a:prstGeom prst="rect">
              <a:avLst/>
            </a:prstGeom>
          </p:spPr>
        </p:pic>
        <p:cxnSp>
          <p:nvCxnSpPr>
            <p:cNvPr id="24" name="Gewinkelte Verbindung 23"/>
            <p:cNvCxnSpPr/>
            <p:nvPr/>
          </p:nvCxnSpPr>
          <p:spPr>
            <a:xfrm flipV="1">
              <a:off x="2377603" y="5364459"/>
              <a:ext cx="2096491" cy="389473"/>
            </a:xfrm>
            <a:prstGeom prst="bentConnector3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907" y="5069671"/>
              <a:ext cx="772286" cy="124846"/>
            </a:xfrm>
            <a:prstGeom prst="rect">
              <a:avLst/>
            </a:prstGeom>
          </p:spPr>
        </p:pic>
        <p:cxnSp>
          <p:nvCxnSpPr>
            <p:cNvPr id="26" name="Gewinkelte Verbindung 25"/>
            <p:cNvCxnSpPr/>
            <p:nvPr/>
          </p:nvCxnSpPr>
          <p:spPr>
            <a:xfrm>
              <a:off x="3069525" y="3685757"/>
              <a:ext cx="1404569" cy="1264227"/>
            </a:xfrm>
            <a:prstGeom prst="bentConnector3">
              <a:avLst>
                <a:gd name="adj1" fmla="val 7877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winkelte Verbindung 29"/>
            <p:cNvCxnSpPr/>
            <p:nvPr/>
          </p:nvCxnSpPr>
          <p:spPr>
            <a:xfrm rot="5400000" flipH="1" flipV="1">
              <a:off x="8720222" y="3541745"/>
              <a:ext cx="829111" cy="338485"/>
            </a:xfrm>
            <a:prstGeom prst="bentConnector3">
              <a:avLst>
                <a:gd name="adj1" fmla="val 371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9998780" y="2613974"/>
              <a:ext cx="1490235" cy="36393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/>
              </a:lvl1pPr>
            </a:lstStyle>
            <a:p>
              <a:r>
                <a:rPr lang="de-DE" dirty="0" smtClean="0"/>
                <a:t>PLC: L30ER</a:t>
              </a:r>
              <a:endParaRPr lang="de-DE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857637" y="1741416"/>
              <a:ext cx="3086127" cy="545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Siemens Box-PC</a:t>
              </a:r>
            </a:p>
            <a:p>
              <a:r>
                <a:rPr lang="de-DE" sz="1000" dirty="0" smtClean="0"/>
                <a:t>(MPP.exe + MPP.ini + OPC_CONFIG.ini)</a:t>
              </a:r>
              <a:endParaRPr lang="de-DE" sz="10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947967" y="2242830"/>
              <a:ext cx="2204768" cy="36393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/>
                <a:t>PC: OPC-UA-Client</a:t>
              </a:r>
              <a:endParaRPr lang="de-DE" sz="1400" b="1" dirty="0"/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76062" y="5197734"/>
              <a:ext cx="334396" cy="334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52170" y="2465986"/>
              <a:ext cx="609407" cy="60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feld 36"/>
            <p:cNvSpPr txBox="1"/>
            <p:nvPr/>
          </p:nvSpPr>
          <p:spPr>
            <a:xfrm>
              <a:off x="10018217" y="2177231"/>
              <a:ext cx="9621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b="1" dirty="0" smtClean="0">
                  <a:solidFill>
                    <a:srgbClr val="C00000"/>
                  </a:solidFill>
                </a:rPr>
                <a:t>ROCKWELL</a:t>
              </a:r>
            </a:p>
            <a:p>
              <a:r>
                <a:rPr lang="de-DE" sz="105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Automation</a:t>
              </a:r>
              <a:endParaRPr lang="de-DE" sz="10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713" y="2014368"/>
              <a:ext cx="870067" cy="1375404"/>
            </a:xfrm>
            <a:prstGeom prst="rect">
              <a:avLst/>
            </a:prstGeom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80" y="1909593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1339" y="2315009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Grafik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685" y="4721166"/>
              <a:ext cx="264817" cy="838029"/>
            </a:xfrm>
            <a:prstGeom prst="rect">
              <a:avLst/>
            </a:prstGeom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502" y="4668778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0311" y="3883136"/>
              <a:ext cx="104775" cy="10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Gewinkelte Verbindung 28"/>
            <p:cNvCxnSpPr/>
            <p:nvPr/>
          </p:nvCxnSpPr>
          <p:spPr>
            <a:xfrm>
              <a:off x="6252155" y="3216656"/>
              <a:ext cx="2646697" cy="113788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/>
          <p:cNvSpPr/>
          <p:nvPr/>
        </p:nvSpPr>
        <p:spPr>
          <a:xfrm>
            <a:off x="9322639" y="5938982"/>
            <a:ext cx="2499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b="1" dirty="0" smtClean="0"/>
              <a:t>*</a:t>
            </a:r>
            <a:r>
              <a:rPr lang="de-DE" sz="700" b="1" dirty="0" smtClean="0"/>
              <a:t>Copyright </a:t>
            </a:r>
            <a:r>
              <a:rPr lang="de-DE" sz="700" b="1" dirty="0" err="1" smtClean="0"/>
              <a:t>notice</a:t>
            </a:r>
            <a:r>
              <a:rPr lang="de-DE" sz="700" b="1" dirty="0" smtClean="0"/>
              <a:t>:</a:t>
            </a:r>
            <a:endParaRPr lang="de-DE" sz="700" dirty="0"/>
          </a:p>
          <a:p>
            <a:r>
              <a:rPr lang="de-DE" sz="700" dirty="0" smtClean="0"/>
              <a:t>Image </a:t>
            </a:r>
            <a:r>
              <a:rPr lang="de-DE" sz="700" dirty="0" err="1" smtClean="0"/>
              <a:t>source</a:t>
            </a:r>
            <a:r>
              <a:rPr lang="de-DE" sz="700" dirty="0" smtClean="0"/>
              <a:t>"© </a:t>
            </a:r>
            <a:r>
              <a:rPr lang="de-DE" sz="700" dirty="0"/>
              <a:t>Siemens AG 2020, </a:t>
            </a:r>
            <a:r>
              <a:rPr lang="de-DE" sz="700" dirty="0" smtClean="0"/>
              <a:t>All </a:t>
            </a:r>
            <a:r>
              <a:rPr lang="de-DE" sz="700" dirty="0" err="1" smtClean="0"/>
              <a:t>rights</a:t>
            </a:r>
            <a:r>
              <a:rPr lang="de-DE" sz="700" dirty="0" smtClean="0"/>
              <a:t> </a:t>
            </a:r>
            <a:r>
              <a:rPr lang="de-DE" sz="700" dirty="0" err="1" smtClean="0"/>
              <a:t>reserved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396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 b="24327"/>
          <a:stretch>
            <a:fillRect/>
          </a:stretch>
        </p:blipFill>
        <p:spPr>
          <a:xfrm>
            <a:off x="0" y="0"/>
            <a:ext cx="12207600" cy="3904400"/>
          </a:xfr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89032"/>
            <a:ext cx="515368" cy="51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540000" y="1401288"/>
            <a:ext cx="11109600" cy="4714504"/>
          </a:xfrm>
        </p:spPr>
        <p:txBody>
          <a:bodyPr/>
          <a:lstStyle/>
          <a:p>
            <a:endParaRPr lang="de-DE" altLang="de-DE" sz="1800" b="1" dirty="0" smtClean="0">
              <a:solidFill>
                <a:schemeClr val="tx1"/>
              </a:solidFill>
            </a:endParaRPr>
          </a:p>
          <a:p>
            <a:r>
              <a:rPr lang="de-DE" altLang="de-DE" sz="1800" b="1" dirty="0">
                <a:solidFill>
                  <a:schemeClr val="tx1"/>
                </a:solidFill>
              </a:rPr>
              <a:t/>
            </a:r>
            <a:br>
              <a:rPr lang="de-DE" altLang="de-DE" sz="1800" b="1" dirty="0">
                <a:solidFill>
                  <a:schemeClr val="tx1"/>
                </a:solidFill>
              </a:rPr>
            </a:br>
            <a:endParaRPr lang="de-DE" altLang="de-DE" sz="1800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Mar-2021</a:t>
            </a:r>
            <a:endParaRPr lang="de-DE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828676" y="1406129"/>
            <a:ext cx="10820924" cy="483274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000" lvl="1">
              <a:buFont typeface="Wingdings" panose="05000000000000000000" pitchFamily="2" charset="2"/>
              <a:buChar char="§"/>
            </a:pPr>
            <a:r>
              <a:rPr lang="de-DE" altLang="de-DE" sz="1800" dirty="0" err="1"/>
              <a:t>Establish</a:t>
            </a:r>
            <a:r>
              <a:rPr lang="de-DE" altLang="de-DE" sz="1800" dirty="0"/>
              <a:t> a </a:t>
            </a:r>
            <a:r>
              <a:rPr lang="de-DE" altLang="de-DE" sz="1800" dirty="0" err="1"/>
              <a:t>connection</a:t>
            </a:r>
            <a:r>
              <a:rPr lang="de-DE" altLang="de-DE" sz="1800" dirty="0"/>
              <a:t> </a:t>
            </a:r>
            <a:r>
              <a:rPr lang="de-DE" altLang="de-DE" sz="1800" dirty="0" err="1" smtClean="0"/>
              <a:t>between</a:t>
            </a:r>
            <a:r>
              <a:rPr lang="de-DE" altLang="de-DE" sz="1800" dirty="0" smtClean="0"/>
              <a:t> a PrismaPro </a:t>
            </a:r>
            <a:r>
              <a:rPr lang="de-DE" altLang="de-DE" sz="1800" dirty="0" err="1"/>
              <a:t>and</a:t>
            </a:r>
            <a:r>
              <a:rPr lang="de-DE" altLang="de-DE" sz="1800" dirty="0"/>
              <a:t> </a:t>
            </a:r>
            <a:r>
              <a:rPr lang="de-DE" altLang="de-DE" sz="1800" dirty="0" smtClean="0"/>
              <a:t>a Siemens PLC </a:t>
            </a:r>
            <a:r>
              <a:rPr lang="de-DE" altLang="de-DE" sz="1800" dirty="0" err="1" smtClean="0"/>
              <a:t>or</a:t>
            </a:r>
            <a:r>
              <a:rPr lang="de-DE" altLang="de-DE" sz="1800" dirty="0" smtClean="0"/>
              <a:t> an OPC-UA-Server</a:t>
            </a:r>
            <a:endParaRPr lang="de-DE" altLang="de-DE" sz="1800" dirty="0"/>
          </a:p>
          <a:p>
            <a:pPr marL="270000" lvl="1">
              <a:buFont typeface="Wingdings" panose="05000000000000000000" pitchFamily="2" charset="2"/>
              <a:buChar char="§"/>
            </a:pPr>
            <a:r>
              <a:rPr lang="de-DE" altLang="de-DE" sz="1800" dirty="0" smtClean="0"/>
              <a:t>Switch </a:t>
            </a:r>
            <a:r>
              <a:rPr lang="de-DE" altLang="de-DE" sz="1800" dirty="0"/>
              <a:t>On/Off Emission + </a:t>
            </a:r>
            <a:r>
              <a:rPr lang="de-DE" altLang="de-DE" sz="1800" dirty="0" smtClean="0"/>
              <a:t>EM </a:t>
            </a:r>
            <a:r>
              <a:rPr lang="de-DE" altLang="de-DE" sz="1200" i="1" dirty="0"/>
              <a:t>(</a:t>
            </a:r>
            <a:r>
              <a:rPr lang="de-DE" altLang="de-DE" sz="1200" i="1" dirty="0" err="1"/>
              <a:t>and</a:t>
            </a:r>
            <a:r>
              <a:rPr lang="de-DE" altLang="de-DE" sz="1200" i="1" dirty="0"/>
              <a:t> a </a:t>
            </a:r>
            <a:r>
              <a:rPr lang="de-DE" altLang="de-DE" sz="1200" i="1" dirty="0" err="1"/>
              <a:t>lot</a:t>
            </a:r>
            <a:r>
              <a:rPr lang="de-DE" altLang="de-DE" sz="1200" i="1" dirty="0"/>
              <a:t> </a:t>
            </a:r>
            <a:r>
              <a:rPr lang="de-DE" altLang="de-DE" sz="1200" i="1" dirty="0" err="1"/>
              <a:t>more</a:t>
            </a:r>
            <a:r>
              <a:rPr lang="de-DE" altLang="de-DE" sz="1200" i="1" dirty="0"/>
              <a:t>: See Documentation.pdf)</a:t>
            </a:r>
          </a:p>
          <a:p>
            <a:pPr marL="270000" lvl="1">
              <a:buFont typeface="Wingdings" panose="05000000000000000000" pitchFamily="2" charset="2"/>
              <a:buChar char="§"/>
            </a:pPr>
            <a:r>
              <a:rPr lang="de-DE" altLang="de-DE" sz="1800" dirty="0"/>
              <a:t>Read/Write a </a:t>
            </a:r>
            <a:r>
              <a:rPr lang="de-DE" altLang="de-DE" sz="1800" dirty="0" err="1"/>
              <a:t>recipe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from</a:t>
            </a:r>
            <a:r>
              <a:rPr lang="de-DE" altLang="de-DE" sz="1800" dirty="0"/>
              <a:t>/</a:t>
            </a:r>
            <a:r>
              <a:rPr lang="de-DE" altLang="de-DE" sz="1800" dirty="0" err="1"/>
              <a:t>to</a:t>
            </a:r>
            <a:r>
              <a:rPr lang="de-DE" altLang="de-DE" sz="1800" dirty="0"/>
              <a:t> </a:t>
            </a:r>
            <a:r>
              <a:rPr lang="de-DE" altLang="de-DE" sz="1800" dirty="0" err="1"/>
              <a:t>the</a:t>
            </a:r>
            <a:r>
              <a:rPr lang="de-DE" altLang="de-DE" sz="1800" dirty="0"/>
              <a:t> PrismaPro </a:t>
            </a:r>
            <a:r>
              <a:rPr lang="de-DE" altLang="de-DE" sz="1200" i="1" dirty="0"/>
              <a:t>(</a:t>
            </a:r>
            <a:r>
              <a:rPr lang="de-DE" altLang="de-DE" sz="1200" i="1" dirty="0" err="1"/>
              <a:t>currently</a:t>
            </a:r>
            <a:r>
              <a:rPr lang="de-DE" altLang="de-DE" sz="1200" i="1" dirty="0"/>
              <a:t> 20 Channels/</a:t>
            </a:r>
            <a:r>
              <a:rPr lang="de-DE" altLang="de-DE" sz="1200" i="1" dirty="0" err="1"/>
              <a:t>Recipe</a:t>
            </a:r>
            <a:r>
              <a:rPr lang="de-DE" altLang="de-DE" sz="1200" i="1" dirty="0"/>
              <a:t>)</a:t>
            </a:r>
          </a:p>
          <a:p>
            <a:pPr marL="270000" lvl="1">
              <a:buFont typeface="Wingdings" panose="05000000000000000000" pitchFamily="2" charset="2"/>
              <a:buChar char="§"/>
            </a:pPr>
            <a:r>
              <a:rPr lang="de-DE" altLang="de-DE" sz="1800" dirty="0"/>
              <a:t>Start/</a:t>
            </a:r>
            <a:r>
              <a:rPr lang="de-DE" altLang="de-DE" sz="1800" dirty="0" err="1"/>
              <a:t>Stop</a:t>
            </a:r>
            <a:r>
              <a:rPr lang="de-DE" altLang="de-DE" sz="1800" dirty="0"/>
              <a:t> a RUN </a:t>
            </a:r>
            <a:r>
              <a:rPr lang="de-DE" altLang="de-DE" sz="1800" dirty="0" err="1"/>
              <a:t>with</a:t>
            </a:r>
            <a:r>
              <a:rPr lang="de-DE" altLang="de-DE" sz="1800" dirty="0"/>
              <a:t> „Lock“ </a:t>
            </a:r>
            <a:r>
              <a:rPr lang="de-DE" altLang="de-DE" sz="1800" dirty="0" err="1"/>
              <a:t>and</a:t>
            </a:r>
            <a:r>
              <a:rPr lang="de-DE" altLang="de-DE" sz="1800" dirty="0"/>
              <a:t> „Release“ </a:t>
            </a:r>
            <a:r>
              <a:rPr lang="de-DE" altLang="de-DE" sz="1800" dirty="0" err="1"/>
              <a:t>the</a:t>
            </a:r>
            <a:r>
              <a:rPr lang="de-DE" altLang="de-DE" sz="1800" dirty="0"/>
              <a:t> PrismaPro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other</a:t>
            </a:r>
            <a:r>
              <a:rPr lang="de-DE" altLang="de-DE" sz="1800" dirty="0"/>
              <a:t> Applications</a:t>
            </a:r>
          </a:p>
          <a:p>
            <a:pPr marL="270000" lvl="1">
              <a:buFont typeface="Wingdings" panose="05000000000000000000" pitchFamily="2" charset="2"/>
              <a:buChar char="§"/>
            </a:pPr>
            <a:r>
              <a:rPr lang="de-DE" altLang="de-DE" sz="1800" dirty="0"/>
              <a:t>Read </a:t>
            </a:r>
            <a:r>
              <a:rPr lang="de-DE" altLang="de-DE" sz="1800" dirty="0" err="1"/>
              <a:t>the</a:t>
            </a:r>
            <a:r>
              <a:rPr lang="de-DE" altLang="de-DE" sz="1800" dirty="0"/>
              <a:t> </a:t>
            </a:r>
            <a:r>
              <a:rPr lang="de-DE" altLang="de-DE" sz="1800" dirty="0" err="1"/>
              <a:t>measured</a:t>
            </a:r>
            <a:r>
              <a:rPr lang="de-DE" altLang="de-DE" sz="1800" dirty="0"/>
              <a:t> </a:t>
            </a:r>
            <a:r>
              <a:rPr lang="de-DE" altLang="de-DE" sz="1800" dirty="0" err="1"/>
              <a:t>values</a:t>
            </a:r>
            <a:r>
              <a:rPr lang="de-DE" altLang="de-DE" sz="1800" dirty="0"/>
              <a:t> after </a:t>
            </a:r>
            <a:r>
              <a:rPr lang="de-DE" altLang="de-DE" sz="1800" dirty="0" err="1" smtClean="0"/>
              <a:t>or</a:t>
            </a:r>
            <a:r>
              <a:rPr lang="de-DE" altLang="de-DE" sz="1800" dirty="0" smtClean="0"/>
              <a:t> </a:t>
            </a:r>
            <a:r>
              <a:rPr lang="de-DE" altLang="de-DE" sz="1800" dirty="0" err="1" smtClean="0"/>
              <a:t>during</a:t>
            </a:r>
            <a:r>
              <a:rPr lang="de-DE" altLang="de-DE" sz="1800" dirty="0" smtClean="0"/>
              <a:t> </a:t>
            </a:r>
            <a:r>
              <a:rPr lang="de-DE" altLang="de-DE" sz="1800" dirty="0" err="1" smtClean="0"/>
              <a:t>each</a:t>
            </a:r>
            <a:r>
              <a:rPr lang="de-DE" altLang="de-DE" sz="1800" dirty="0" smtClean="0"/>
              <a:t> </a:t>
            </a:r>
            <a:r>
              <a:rPr lang="de-DE" altLang="de-DE" sz="1800" dirty="0"/>
              <a:t>RUN </a:t>
            </a:r>
            <a:r>
              <a:rPr lang="de-DE" altLang="de-DE" sz="1200" i="1" dirty="0"/>
              <a:t>(max. 3001 Datapoints/RUN)</a:t>
            </a:r>
          </a:p>
          <a:p>
            <a:r>
              <a:rPr lang="de-DE" altLang="de-DE" dirty="0" err="1"/>
              <a:t>Cyclic</a:t>
            </a:r>
            <a:r>
              <a:rPr lang="de-DE" altLang="de-DE" dirty="0"/>
              <a:t> </a:t>
            </a:r>
            <a:r>
              <a:rPr lang="de-DE" altLang="de-DE" dirty="0" err="1" smtClean="0"/>
              <a:t>reading</a:t>
            </a:r>
            <a:r>
              <a:rPr lang="de-DE" altLang="de-DE" dirty="0" smtClean="0"/>
              <a:t>:	Internal </a:t>
            </a:r>
            <a:r>
              <a:rPr lang="de-DE" altLang="de-DE" dirty="0"/>
              <a:t>+ </a:t>
            </a:r>
            <a:r>
              <a:rPr lang="de-DE" altLang="de-DE" dirty="0" err="1"/>
              <a:t>external</a:t>
            </a:r>
            <a:r>
              <a:rPr lang="de-DE" altLang="de-DE" dirty="0"/>
              <a:t> </a:t>
            </a:r>
            <a:r>
              <a:rPr lang="de-DE" altLang="de-DE" dirty="0" err="1"/>
              <a:t>Pressure</a:t>
            </a:r>
            <a:r>
              <a:rPr lang="de-DE" altLang="de-DE" dirty="0"/>
              <a:t> </a:t>
            </a:r>
            <a:r>
              <a:rPr lang="de-DE" altLang="de-DE" sz="1200" i="1" dirty="0"/>
              <a:t>(</a:t>
            </a:r>
            <a:r>
              <a:rPr lang="de-DE" altLang="de-DE" sz="1200" i="1" dirty="0" err="1"/>
              <a:t>mBar</a:t>
            </a:r>
            <a:r>
              <a:rPr lang="de-DE" altLang="de-DE" sz="1200" i="1" dirty="0"/>
              <a:t> &amp; </a:t>
            </a:r>
            <a:r>
              <a:rPr lang="de-DE" altLang="de-DE" sz="1200" i="1" dirty="0" err="1"/>
              <a:t>Pas</a:t>
            </a:r>
            <a:r>
              <a:rPr lang="de-DE" altLang="de-DE" sz="1200" i="1" dirty="0"/>
              <a:t> &amp; Torr) 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altLang="de-DE" dirty="0"/>
              <a:t>		</a:t>
            </a:r>
            <a:r>
              <a:rPr lang="de-DE" altLang="de-DE" dirty="0" smtClean="0"/>
              <a:t>	</a:t>
            </a:r>
            <a:r>
              <a:rPr lang="de-DE" altLang="de-DE" dirty="0" err="1" smtClean="0"/>
              <a:t>Faults</a:t>
            </a:r>
            <a:r>
              <a:rPr lang="de-DE" altLang="de-DE" dirty="0" smtClean="0"/>
              <a:t> </a:t>
            </a:r>
            <a:r>
              <a:rPr lang="de-DE" altLang="de-DE" dirty="0" err="1"/>
              <a:t>and</a:t>
            </a:r>
            <a:r>
              <a:rPr lang="de-DE" altLang="de-DE" dirty="0"/>
              <a:t> </a:t>
            </a:r>
            <a:r>
              <a:rPr lang="de-DE" altLang="de-DE" dirty="0" err="1"/>
              <a:t>Warnings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		</a:t>
            </a:r>
            <a:r>
              <a:rPr lang="de-DE" altLang="de-DE" dirty="0" smtClean="0"/>
              <a:t>	State </a:t>
            </a:r>
            <a:r>
              <a:rPr lang="de-DE" altLang="de-DE" dirty="0" err="1"/>
              <a:t>of</a:t>
            </a:r>
            <a:r>
              <a:rPr lang="de-DE" altLang="de-DE" dirty="0"/>
              <a:t> Emission, EM, Scan, …..</a:t>
            </a:r>
            <a:br>
              <a:rPr lang="de-DE" altLang="de-DE" dirty="0"/>
            </a:br>
            <a:r>
              <a:rPr lang="de-DE" altLang="de-DE" dirty="0"/>
              <a:t>		</a:t>
            </a:r>
            <a:r>
              <a:rPr lang="de-DE" altLang="de-DE" dirty="0" smtClean="0"/>
              <a:t>	Digital/Analog </a:t>
            </a:r>
            <a:r>
              <a:rPr lang="de-DE" altLang="de-DE" dirty="0"/>
              <a:t>Inputs + Outputs </a:t>
            </a:r>
            <a:r>
              <a:rPr lang="de-DE" altLang="de-DE" sz="1400" dirty="0"/>
              <a:t>(</a:t>
            </a:r>
            <a:r>
              <a:rPr lang="de-DE" altLang="de-DE" sz="1200" i="1" dirty="0"/>
              <a:t>Option</a:t>
            </a:r>
            <a:r>
              <a:rPr lang="de-DE" altLang="de-DE" sz="1400" dirty="0" smtClean="0"/>
              <a:t>)</a:t>
            </a:r>
            <a:br>
              <a:rPr lang="de-DE" altLang="de-DE" sz="1400" dirty="0" smtClean="0"/>
            </a:br>
            <a:r>
              <a:rPr lang="de-DE" altLang="de-DE" sz="1400" dirty="0" smtClean="0"/>
              <a:t/>
            </a:r>
            <a:br>
              <a:rPr lang="de-DE" altLang="de-DE" sz="1400" dirty="0" smtClean="0"/>
            </a:br>
            <a:endParaRPr lang="de-DE" altLang="de-DE" sz="1400" dirty="0" smtClean="0"/>
          </a:p>
          <a:p>
            <a:r>
              <a:rPr lang="de-DE" altLang="de-DE" b="1" u="sng" dirty="0" smtClean="0"/>
              <a:t>Feature</a:t>
            </a:r>
            <a:r>
              <a:rPr lang="de-DE" altLang="de-DE" dirty="0"/>
              <a:t>: Adjust a </a:t>
            </a:r>
            <a:r>
              <a:rPr lang="de-DE" altLang="de-DE" dirty="0" err="1"/>
              <a:t>recipe</a:t>
            </a:r>
            <a:r>
              <a:rPr lang="de-DE" altLang="de-DE" dirty="0"/>
              <a:t> in </a:t>
            </a:r>
            <a:r>
              <a:rPr lang="de-DE" altLang="de-DE" dirty="0" err="1"/>
              <a:t>PVMassSpec</a:t>
            </a:r>
            <a:r>
              <a:rPr lang="de-DE" altLang="de-DE" dirty="0"/>
              <a:t> </a:t>
            </a:r>
            <a:r>
              <a:rPr lang="de-DE" altLang="de-DE" dirty="0" err="1"/>
              <a:t>and</a:t>
            </a:r>
            <a:r>
              <a:rPr lang="de-DE" altLang="de-DE" dirty="0"/>
              <a:t> </a:t>
            </a:r>
            <a:r>
              <a:rPr lang="de-DE" altLang="de-DE" dirty="0" err="1"/>
              <a:t>use</a:t>
            </a:r>
            <a:r>
              <a:rPr lang="de-DE" altLang="de-DE" dirty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MPP-</a:t>
            </a:r>
            <a:r>
              <a:rPr lang="de-DE" altLang="de-DE" dirty="0" err="1" smtClean="0"/>
              <a:t>application</a:t>
            </a:r>
            <a:endParaRPr lang="de-DE" dirty="0"/>
          </a:p>
        </p:txBody>
      </p:sp>
      <p:sp>
        <p:nvSpPr>
          <p:cNvPr id="29" name="Titel 12"/>
          <p:cNvSpPr txBox="1">
            <a:spLocks/>
          </p:cNvSpPr>
          <p:nvPr/>
        </p:nvSpPr>
        <p:spPr bwMode="gray">
          <a:xfrm>
            <a:off x="540000" y="432000"/>
            <a:ext cx="11109600" cy="886260"/>
          </a:xfrm>
          <a:prstGeom prst="rect">
            <a:avLst/>
          </a:prstGeom>
        </p:spPr>
        <p:txBody>
          <a:bodyPr vert="horz" lIns="0" tIns="0" rIns="0" bIns="468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de-DE" dirty="0" smtClean="0">
                <a:solidFill>
                  <a:srgbClr val="D40041"/>
                </a:solidFill>
              </a:rPr>
              <a:t>Main </a:t>
            </a:r>
            <a:r>
              <a:rPr lang="de-DE" altLang="de-DE" dirty="0" err="1" smtClean="0">
                <a:solidFill>
                  <a:srgbClr val="D40041"/>
                </a:solidFill>
              </a:rPr>
              <a:t>topics</a:t>
            </a:r>
            <a:r>
              <a:rPr lang="de-DE" altLang="de-DE" dirty="0" smtClean="0">
                <a:solidFill>
                  <a:srgbClr val="D40041"/>
                </a:solidFill>
              </a:rPr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5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D40041"/>
                </a:solidFill>
              </a:rPr>
              <a:t>Installation 1/4: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540000" y="1401288"/>
            <a:ext cx="11109600" cy="4714504"/>
          </a:xfrm>
        </p:spPr>
        <p:txBody>
          <a:bodyPr/>
          <a:lstStyle/>
          <a:p>
            <a:r>
              <a:rPr lang="de-DE" altLang="de-DE" sz="1800" b="1" dirty="0">
                <a:solidFill>
                  <a:schemeClr val="tx1"/>
                </a:solidFill>
              </a:rPr>
              <a:t/>
            </a:r>
            <a:br>
              <a:rPr lang="de-DE" altLang="de-DE" sz="1800" b="1" dirty="0">
                <a:solidFill>
                  <a:schemeClr val="tx1"/>
                </a:solidFill>
              </a:rPr>
            </a:br>
            <a:endParaRPr lang="de-DE" altLang="de-DE" sz="1800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7559675" cy="3325415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Copy all necessary files into a folder on the disk (recommended is a folder named </a:t>
            </a:r>
            <a:r>
              <a:rPr lang="en-US" i="1" smtClean="0"/>
              <a:t>MPP </a:t>
            </a:r>
            <a:r>
              <a:rPr lang="en-US" smtClean="0"/>
              <a:t>in the root folder </a:t>
            </a:r>
            <a:r>
              <a:rPr lang="en-US" i="1" smtClean="0"/>
              <a:t>C:\</a:t>
            </a:r>
            <a:r>
              <a:rPr lang="en-US" smtClean="0"/>
              <a:t>). 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57" y="2247666"/>
            <a:ext cx="8005758" cy="3171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4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D40041"/>
                </a:solidFill>
              </a:rPr>
              <a:t>Installation 2/4: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540000" y="1401288"/>
            <a:ext cx="11109600" cy="4714504"/>
          </a:xfrm>
        </p:spPr>
        <p:txBody>
          <a:bodyPr/>
          <a:lstStyle/>
          <a:p>
            <a:r>
              <a:rPr lang="de-DE" altLang="de-DE" sz="1800" b="1" dirty="0">
                <a:solidFill>
                  <a:schemeClr val="tx1"/>
                </a:solidFill>
              </a:rPr>
              <a:t/>
            </a:r>
            <a:br>
              <a:rPr lang="de-DE" altLang="de-DE" sz="1800" b="1" dirty="0">
                <a:solidFill>
                  <a:schemeClr val="tx1"/>
                </a:solidFill>
              </a:rPr>
            </a:br>
            <a:endParaRPr lang="de-DE" altLang="de-DE" sz="1800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7559675" cy="3325415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Press </a:t>
            </a:r>
            <a:r>
              <a:rPr lang="en-US" i="1" dirty="0"/>
              <a:t>Windows </a:t>
            </a:r>
            <a:r>
              <a:rPr lang="en-US" dirty="0"/>
              <a:t>key and type in </a:t>
            </a:r>
            <a:r>
              <a:rPr lang="en-US" i="1" dirty="0"/>
              <a:t>cmd</a:t>
            </a:r>
            <a:r>
              <a:rPr lang="en-US" dirty="0"/>
              <a:t>. The best match should be the </a:t>
            </a:r>
            <a:r>
              <a:rPr lang="en-US" i="1" dirty="0"/>
              <a:t>Command Prompt </a:t>
            </a:r>
            <a:r>
              <a:rPr lang="en-US" dirty="0"/>
              <a:t>application which must be started with administrator rights (Right click → </a:t>
            </a:r>
            <a:r>
              <a:rPr lang="en-US" i="1" dirty="0"/>
              <a:t>Run as administrator</a:t>
            </a:r>
            <a:r>
              <a:rPr lang="en-US" dirty="0"/>
              <a:t>). </a:t>
            </a:r>
            <a:endParaRPr lang="de-DE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77" y="2470025"/>
            <a:ext cx="3722877" cy="268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7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D40041"/>
                </a:solidFill>
              </a:rPr>
              <a:t>Installation 3/4: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540000" y="1401288"/>
            <a:ext cx="11109600" cy="4714504"/>
          </a:xfrm>
        </p:spPr>
        <p:txBody>
          <a:bodyPr/>
          <a:lstStyle/>
          <a:p>
            <a:r>
              <a:rPr lang="de-DE" altLang="de-DE" sz="1800" b="1" dirty="0">
                <a:solidFill>
                  <a:schemeClr val="tx1"/>
                </a:solidFill>
              </a:rPr>
              <a:t/>
            </a:r>
            <a:br>
              <a:rPr lang="de-DE" altLang="de-DE" sz="1800" b="1" dirty="0">
                <a:solidFill>
                  <a:schemeClr val="tx1"/>
                </a:solidFill>
              </a:rPr>
            </a:br>
            <a:endParaRPr lang="de-DE" altLang="de-DE" sz="1800" b="1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709663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in the following command and confirm it with a press of the </a:t>
            </a:r>
            <a:r>
              <a:rPr lang="en-US" i="1" dirty="0"/>
              <a:t>Enter </a:t>
            </a:r>
            <a:r>
              <a:rPr lang="en-US" dirty="0"/>
              <a:t>key: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de-DE" sz="1400" b="1" dirty="0"/>
              <a:t>“C:\Windows\Microsoft.NET\Framework\v4.0.30319\InstallUtil.exe” “C:\MPP\MPP.exe” </a:t>
            </a:r>
            <a:br>
              <a:rPr lang="de-DE" sz="1400" b="1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1600" i="1" dirty="0"/>
              <a:t>(See also </a:t>
            </a:r>
            <a:r>
              <a:rPr lang="de-DE" sz="1600" i="1" dirty="0" err="1"/>
              <a:t>the</a:t>
            </a:r>
            <a:r>
              <a:rPr lang="de-DE" sz="1600" i="1" dirty="0"/>
              <a:t> „</a:t>
            </a:r>
            <a:r>
              <a:rPr lang="de-DE" sz="1600" i="1" dirty="0" err="1"/>
              <a:t>documentation</a:t>
            </a:r>
            <a:r>
              <a:rPr lang="de-DE" sz="1600" i="1" dirty="0"/>
              <a:t> </a:t>
            </a:r>
            <a:r>
              <a:rPr lang="de-DE" sz="1600" i="1" dirty="0" err="1"/>
              <a:t>and</a:t>
            </a:r>
            <a:r>
              <a:rPr lang="de-DE" sz="1600" i="1" dirty="0"/>
              <a:t> Interface </a:t>
            </a:r>
            <a:r>
              <a:rPr lang="de-DE" sz="1600" i="1" dirty="0" err="1"/>
              <a:t>description</a:t>
            </a:r>
            <a:r>
              <a:rPr lang="de-DE" sz="1600" i="1" dirty="0"/>
              <a:t>“)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4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D40041"/>
                </a:solidFill>
              </a:rPr>
              <a:t>Installation 4/4: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????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1589"/>
            <a:ext cx="9246820" cy="51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6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dirty="0">
                <a:solidFill>
                  <a:srgbClr val="D40041"/>
                </a:solidFill>
              </a:rPr>
              <a:t>RUN </a:t>
            </a:r>
            <a:r>
              <a:rPr lang="de-DE" dirty="0" err="1">
                <a:solidFill>
                  <a:srgbClr val="D40041"/>
                </a:solidFill>
              </a:rPr>
              <a:t>the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smtClean="0">
                <a:solidFill>
                  <a:srgbClr val="D40041"/>
                </a:solidFill>
              </a:rPr>
              <a:t>MPP-</a:t>
            </a:r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1/3: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u="sng" dirty="0" err="1"/>
              <a:t>Without</a:t>
            </a:r>
            <a:r>
              <a:rPr lang="de-DE" b="1" u="sng" dirty="0"/>
              <a:t> </a:t>
            </a:r>
            <a:r>
              <a:rPr lang="de-DE" b="1" u="sng" dirty="0" err="1"/>
              <a:t>license</a:t>
            </a:r>
            <a:r>
              <a:rPr lang="de-DE" b="1" u="sng" dirty="0"/>
              <a:t> </a:t>
            </a:r>
            <a:r>
              <a:rPr lang="de-DE" b="1" u="sng" dirty="0" err="1"/>
              <a:t>key</a:t>
            </a:r>
            <a:r>
              <a:rPr lang="de-DE" b="1" u="sng" baseline="30000" dirty="0"/>
              <a:t>*</a:t>
            </a:r>
            <a:r>
              <a:rPr lang="de-DE" b="1" u="sng" dirty="0"/>
              <a:t>:</a:t>
            </a:r>
            <a:r>
              <a:rPr lang="de-DE" dirty="0"/>
              <a:t> The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smtClean="0"/>
              <a:t>2h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mpp.exe 	</a:t>
            </a:r>
            <a:r>
              <a:rPr lang="de-DE" dirty="0" smtClean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i="1" baseline="30000" dirty="0"/>
              <a:t>*</a:t>
            </a:r>
            <a:r>
              <a:rPr lang="de-DE" sz="1200" i="1" dirty="0" err="1"/>
              <a:t>How</a:t>
            </a:r>
            <a:r>
              <a:rPr lang="de-DE" sz="1200" i="1" dirty="0"/>
              <a:t> </a:t>
            </a:r>
            <a:r>
              <a:rPr lang="de-DE" sz="1200" i="1" dirty="0" err="1"/>
              <a:t>to</a:t>
            </a:r>
            <a:r>
              <a:rPr lang="de-DE" sz="1200" i="1" dirty="0"/>
              <a:t> </a:t>
            </a:r>
            <a:r>
              <a:rPr lang="de-DE" sz="1200" i="1" dirty="0" err="1"/>
              <a:t>use</a:t>
            </a:r>
            <a:r>
              <a:rPr lang="de-DE" sz="1200" i="1" dirty="0"/>
              <a:t> </a:t>
            </a:r>
            <a:r>
              <a:rPr lang="de-DE" sz="1200" i="1" dirty="0" err="1"/>
              <a:t>the</a:t>
            </a:r>
            <a:r>
              <a:rPr lang="de-DE" sz="1200" i="1" dirty="0"/>
              <a:t> </a:t>
            </a:r>
            <a:r>
              <a:rPr lang="de-DE" sz="1200" i="1" dirty="0" err="1" smtClean="0"/>
              <a:t>license</a:t>
            </a:r>
            <a:r>
              <a:rPr lang="de-DE" sz="1200" i="1" dirty="0" smtClean="0"/>
              <a:t>: </a:t>
            </a:r>
            <a:r>
              <a:rPr lang="de-DE" sz="1200" i="1" dirty="0" err="1"/>
              <a:t>see</a:t>
            </a:r>
            <a:r>
              <a:rPr lang="de-DE" sz="1200" i="1" dirty="0"/>
              <a:t> „MPP-</a:t>
            </a:r>
            <a:r>
              <a:rPr lang="de-DE" sz="1200" i="1" dirty="0" err="1"/>
              <a:t>Configurator</a:t>
            </a:r>
            <a:r>
              <a:rPr lang="de-DE" sz="1200" i="1" dirty="0" smtClean="0"/>
              <a:t>“</a:t>
            </a:r>
            <a:endParaRPr lang="de-DE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839" y="1981617"/>
            <a:ext cx="441425" cy="4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77" y="2506932"/>
            <a:ext cx="9234823" cy="3214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5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09600" cy="886260"/>
          </a:xfrm>
        </p:spPr>
        <p:txBody>
          <a:bodyPr/>
          <a:lstStyle/>
          <a:p>
            <a:r>
              <a:rPr lang="de-DE" dirty="0">
                <a:solidFill>
                  <a:srgbClr val="D40041"/>
                </a:solidFill>
              </a:rPr>
              <a:t>RUN </a:t>
            </a:r>
            <a:r>
              <a:rPr lang="de-DE" dirty="0" err="1">
                <a:solidFill>
                  <a:srgbClr val="D40041"/>
                </a:solidFill>
              </a:rPr>
              <a:t>the</a:t>
            </a:r>
            <a:r>
              <a:rPr lang="de-DE" dirty="0">
                <a:solidFill>
                  <a:srgbClr val="D40041"/>
                </a:solidFill>
              </a:rPr>
              <a:t> </a:t>
            </a:r>
            <a:r>
              <a:rPr lang="de-DE" dirty="0" smtClean="0">
                <a:solidFill>
                  <a:srgbClr val="D40041"/>
                </a:solidFill>
              </a:rPr>
              <a:t>MPP-</a:t>
            </a:r>
            <a:r>
              <a:rPr lang="de-DE" dirty="0" err="1" smtClean="0">
                <a:solidFill>
                  <a:srgbClr val="D40041"/>
                </a:solidFill>
              </a:rPr>
              <a:t>Application</a:t>
            </a:r>
            <a:r>
              <a:rPr lang="de-DE" dirty="0" smtClean="0">
                <a:solidFill>
                  <a:srgbClr val="D40041"/>
                </a:solidFill>
              </a:rPr>
              <a:t> 2/3: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R&amp;D – Busch – </a:t>
            </a:r>
            <a:r>
              <a:rPr lang="de-DE" dirty="0"/>
              <a:t>Mar-2021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8676" y="1406129"/>
            <a:ext cx="10527580" cy="4807406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u="sng" dirty="0" err="1"/>
              <a:t>With</a:t>
            </a:r>
            <a:r>
              <a:rPr lang="de-DE" b="1" u="sng" dirty="0"/>
              <a:t> </a:t>
            </a:r>
            <a:r>
              <a:rPr lang="de-DE" b="1" u="sng" dirty="0" err="1"/>
              <a:t>license</a:t>
            </a:r>
            <a:r>
              <a:rPr lang="de-DE" b="1" u="sng" dirty="0"/>
              <a:t> </a:t>
            </a:r>
            <a:r>
              <a:rPr lang="de-DE" b="1" u="sng" dirty="0" err="1"/>
              <a:t>key</a:t>
            </a:r>
            <a:r>
              <a:rPr lang="de-DE" b="1" u="sng" dirty="0"/>
              <a:t>:</a:t>
            </a:r>
            <a:r>
              <a:rPr lang="de-DE" dirty="0"/>
              <a:t> The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/>
              <a:t>Restart</a:t>
            </a:r>
            <a:r>
              <a:rPr lang="de-DE" dirty="0"/>
              <a:t> PC </a:t>
            </a:r>
            <a:r>
              <a:rPr lang="de-DE" dirty="0" err="1"/>
              <a:t>or</a:t>
            </a:r>
            <a:r>
              <a:rPr lang="de-DE" dirty="0"/>
              <a:t> Start </a:t>
            </a:r>
            <a:r>
              <a:rPr lang="de-DE" dirty="0" err="1"/>
              <a:t>mpp</a:t>
            </a:r>
            <a:r>
              <a:rPr lang="de-DE" dirty="0"/>
              <a:t>-service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license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activated</a:t>
            </a:r>
            <a:endParaRPr lang="de-DE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7" y="2869694"/>
            <a:ext cx="9931692" cy="50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5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0_2021_Pfeiffer_Vacuum_Master">
  <a:themeElements>
    <a:clrScheme name="Pfeiffer Vacuu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D1541"/>
      </a:accent1>
      <a:accent2>
        <a:srgbClr val="515151"/>
      </a:accent2>
      <a:accent3>
        <a:srgbClr val="4D7CAB"/>
      </a:accent3>
      <a:accent4>
        <a:srgbClr val="79AD87"/>
      </a:accent4>
      <a:accent5>
        <a:srgbClr val="F2C270"/>
      </a:accent5>
      <a:accent6>
        <a:srgbClr val="EB9157"/>
      </a:accent6>
      <a:hlink>
        <a:srgbClr val="7F7F7F"/>
      </a:hlink>
      <a:folHlink>
        <a:srgbClr val="7F7F7F"/>
      </a:folHlink>
    </a:clrScheme>
    <a:fontScheme name="Pfeiffer Vacuum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110000"/>
          </a:lnSpc>
          <a:spcAft>
            <a:spcPts val="1000"/>
          </a:spcAft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 anchor="b"/>
      <a:lstStyle>
        <a:defPPr>
          <a:defRPr sz="1000" b="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Pfeiffer Vacuu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D1541"/>
      </a:accent1>
      <a:accent2>
        <a:srgbClr val="515151"/>
      </a:accent2>
      <a:accent3>
        <a:srgbClr val="4D7CAB"/>
      </a:accent3>
      <a:accent4>
        <a:srgbClr val="79AD87"/>
      </a:accent4>
      <a:accent5>
        <a:srgbClr val="F2C270"/>
      </a:accent5>
      <a:accent6>
        <a:srgbClr val="EB9157"/>
      </a:accent6>
      <a:hlink>
        <a:srgbClr val="7F7F7F"/>
      </a:hlink>
      <a:folHlink>
        <a:srgbClr val="7F7F7F"/>
      </a:folHlink>
    </a:clrScheme>
    <a:fontScheme name="Pfeiffer Vacuum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feiffer Vacuu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D1541"/>
      </a:accent1>
      <a:accent2>
        <a:srgbClr val="515151"/>
      </a:accent2>
      <a:accent3>
        <a:srgbClr val="4D7CAB"/>
      </a:accent3>
      <a:accent4>
        <a:srgbClr val="79AD87"/>
      </a:accent4>
      <a:accent5>
        <a:srgbClr val="F2C270"/>
      </a:accent5>
      <a:accent6>
        <a:srgbClr val="EB9157"/>
      </a:accent6>
      <a:hlink>
        <a:srgbClr val="7F7F7F"/>
      </a:hlink>
      <a:folHlink>
        <a:srgbClr val="7F7F7F"/>
      </a:folHlink>
    </a:clrScheme>
    <a:fontScheme name="Pfeiffer Vacuum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010_2021_Pfeiffer_Vacuum_Master</Template>
  <TotalTime>0</TotalTime>
  <Words>751</Words>
  <Application>Microsoft Office PowerPoint</Application>
  <PresentationFormat>Benutzerdefiniert</PresentationFormat>
  <Paragraphs>155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Arial Narrow</vt:lpstr>
      <vt:lpstr>Wingdings</vt:lpstr>
      <vt:lpstr>010_2021_Pfeiffer_Vacuum_Master</vt:lpstr>
      <vt:lpstr>PowerPoint-Präsentation</vt:lpstr>
      <vt:lpstr>MPP: Application for communication between Mass-Spectrometer PrismaPro  and PC / PLC</vt:lpstr>
      <vt:lpstr>PowerPoint-Präsentation</vt:lpstr>
      <vt:lpstr>Installation 1/4:</vt:lpstr>
      <vt:lpstr>Installation 2/4:</vt:lpstr>
      <vt:lpstr>Installation 3/4:</vt:lpstr>
      <vt:lpstr>Installation 4/4:</vt:lpstr>
      <vt:lpstr>RUN the MPP-Application 1/3:</vt:lpstr>
      <vt:lpstr>RUN the MPP-Application 2/3:</vt:lpstr>
      <vt:lpstr>RUN the MPP-Application 3/3:</vt:lpstr>
      <vt:lpstr>Configuration of MPP 1/4:</vt:lpstr>
      <vt:lpstr>Configuration of MPP 2/4:</vt:lpstr>
      <vt:lpstr>Configuration of MPP 3/4: mpp.ini for S7 and for OPC-UA</vt:lpstr>
      <vt:lpstr>Configuration of MPP 4/4: „OPC_Config.ini“ (OPC-UA only)</vt:lpstr>
      <vt:lpstr>MPP .log-Files:</vt:lpstr>
      <vt:lpstr>Licensing of MPP: (Without license key the mpp is working for only 2 hours)</vt:lpstr>
      <vt:lpstr>Save the configuration:</vt:lpstr>
      <vt:lpstr>Application MPP  Siemens PLC 1/3:  PLC 1516-3 PN/DP PLC Online (Watch-List)</vt:lpstr>
      <vt:lpstr>Application MPP  Siemens PLC 2/3:  PLC 1516-3 PN/DP PLC Online (DB100 Part 1)</vt:lpstr>
      <vt:lpstr>Application MPP  Siemens PLC 3/3:  PLC 1516-3 PN/DP PLC Online (DB100 Part 2)</vt:lpstr>
      <vt:lpstr>Example: S7 (direct connection)</vt:lpstr>
      <vt:lpstr>Example: OPC UA Server</vt:lpstr>
      <vt:lpstr>Example: OPC-UA S7</vt:lpstr>
      <vt:lpstr>Example: OPC UA KepwareServerEX6</vt:lpstr>
      <vt:lpstr>Example: OPC UA Rockwell Automation</vt:lpstr>
      <vt:lpstr>PowerPoint-Präsentation</vt:lpstr>
    </vt:vector>
  </TitlesOfParts>
  <Company>Pfeiffer Vacuum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Busch, Thomas</dc:creator>
  <dc:description>www.pfeiffer-vacuum.com</dc:description>
  <cp:lastModifiedBy>Busch, Thomas</cp:lastModifiedBy>
  <cp:revision>75</cp:revision>
  <dcterms:created xsi:type="dcterms:W3CDTF">2021-03-22T12:21:48Z</dcterms:created>
  <dcterms:modified xsi:type="dcterms:W3CDTF">2021-05-04T12:21:44Z</dcterms:modified>
</cp:coreProperties>
</file>